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Helvetica Neue" panose="02000503000000020004" pitchFamily="2" charset="0"/>
      <p:regular r:id="rId21"/>
      <p:bold r:id="rId22"/>
      <p:italic r:id="rId23"/>
      <p:boldItalic r:id="rId24"/>
    </p:embeddedFont>
    <p:embeddedFont>
      <p:font typeface="Roboto" panose="02000000000000000000" pitchFamily="2" charset="0"/>
      <p:regular r:id="rId25"/>
      <p:bold r:id="rId26"/>
      <p:italic r:id="rId27"/>
      <p:boldItalic r:id="rId28"/>
    </p:embeddedFont>
    <p:embeddedFont>
      <p:font typeface="Source Sans Pro" panose="020B0503030403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5B6B43-D289-4561-942A-AD1363A07659}">
  <a:tblStyle styleId="{DB5B6B43-D289-4561-942A-AD1363A0765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00"/>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7fa39fdb9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7fa39fdb9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9a9d915ff_0_3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9a9d915ff_0_3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9a9d915ff_0_3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9a9d915ff_0_3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9a9d915ff_0_37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9a9d915ff_0_3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9a9d915ff_0_38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9a9d915ff_0_3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a:p>
            <a:pPr marL="0" lvl="0" indent="0" algn="l" rtl="0">
              <a:spcBef>
                <a:spcPts val="0"/>
              </a:spcBef>
              <a:spcAft>
                <a:spcPts val="0"/>
              </a:spcAft>
              <a:buNone/>
            </a:pPr>
            <a:r>
              <a:rPr lang="en"/>
              <a:t>Term Frequency: is a scoring of the frequency of the word in the current document</a:t>
            </a:r>
            <a:endParaRPr/>
          </a:p>
          <a:p>
            <a:pPr marL="0" lvl="0" indent="0" algn="l" rtl="0">
              <a:spcBef>
                <a:spcPts val="0"/>
              </a:spcBef>
              <a:spcAft>
                <a:spcPts val="0"/>
              </a:spcAft>
              <a:buNone/>
            </a:pPr>
            <a:r>
              <a:rPr lang="en"/>
              <a:t>Inverse Document Frequency: is a scoring of how rare the word is across documents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9a9d915ff_0_3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9a9d915ff_0_3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Natural Language Processing (NLP) - A branch of artificial intelligence that deals with the interaction between computers and humans using the natural language</a:t>
            </a:r>
            <a:endParaRPr/>
          </a:p>
          <a:p>
            <a:pPr marL="0" lvl="0" indent="0" algn="l" rtl="0">
              <a:spcBef>
                <a:spcPts val="0"/>
              </a:spcBef>
              <a:spcAft>
                <a:spcPts val="0"/>
              </a:spcAft>
              <a:buNone/>
            </a:pPr>
            <a:r>
              <a:rPr lang="en"/>
              <a:t>NLP can be used to widen the bottleneck and help policymakers make sense of large amounts of unstructured, crowdsourced data</a:t>
            </a:r>
            <a:endParaRPr/>
          </a:p>
          <a:p>
            <a:pPr marL="0" lvl="0" indent="0" algn="l" rtl="0">
              <a:spcBef>
                <a:spcPts val="0"/>
              </a:spcBef>
              <a:spcAft>
                <a:spcPts val="0"/>
              </a:spcAft>
              <a:buNone/>
            </a:pPr>
            <a:endParaRPr/>
          </a:p>
          <a:p>
            <a:pPr marL="0" lvl="0" indent="0" algn="l" rtl="0">
              <a:spcBef>
                <a:spcPts val="0"/>
              </a:spcBef>
              <a:spcAft>
                <a:spcPts val="0"/>
              </a:spcAft>
              <a:buNone/>
            </a:pPr>
            <a:r>
              <a:rPr lang="en"/>
              <a:t>Other things we can do to the text</a:t>
            </a:r>
            <a:endParaRPr/>
          </a:p>
          <a:p>
            <a:pPr marL="0" lvl="0" indent="0" algn="l" rtl="0">
              <a:spcBef>
                <a:spcPts val="0"/>
              </a:spcBef>
              <a:spcAft>
                <a:spcPts val="0"/>
              </a:spcAft>
              <a:buNone/>
            </a:pPr>
            <a:r>
              <a:rPr lang="en"/>
              <a:t>	Stem the words</a:t>
            </a:r>
            <a:endParaRPr/>
          </a:p>
          <a:p>
            <a:pPr marL="0" lvl="0" indent="0" algn="l" rtl="0">
              <a:spcBef>
                <a:spcPts val="0"/>
              </a:spcBef>
              <a:spcAft>
                <a:spcPts val="0"/>
              </a:spcAft>
              <a:buNone/>
            </a:pPr>
            <a:r>
              <a:rPr lang="en"/>
              <a:t>	N-grams - two word phrases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9a9d915f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9a9d915f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Topic Modeling</a:t>
            </a:r>
            <a:endParaRPr sz="1200">
              <a:solidFill>
                <a:schemeClr val="dk1"/>
              </a:solidFill>
              <a:highlight>
                <a:srgbClr val="FFFFFF"/>
              </a:highlight>
              <a:latin typeface="Roboto"/>
              <a:ea typeface="Roboto"/>
              <a:cs typeface="Roboto"/>
              <a:sym typeface="Roboto"/>
            </a:endParaRPr>
          </a:p>
          <a:p>
            <a:pPr marL="0" lvl="0" indent="457200" algn="l" rtl="0">
              <a:spcBef>
                <a:spcPts val="0"/>
              </a:spcBef>
              <a:spcAft>
                <a:spcPts val="0"/>
              </a:spcAft>
              <a:buNone/>
            </a:pPr>
            <a:r>
              <a:rPr lang="en" sz="1200">
                <a:solidFill>
                  <a:schemeClr val="dk1"/>
                </a:solidFill>
                <a:highlight>
                  <a:srgbClr val="FFFFFF"/>
                </a:highlight>
                <a:latin typeface="Roboto"/>
                <a:ea typeface="Roboto"/>
                <a:cs typeface="Roboto"/>
                <a:sym typeface="Roboto"/>
              </a:rPr>
              <a:t>A tool for discovering the thematic structure in large archives of text. It seeks to infer topic structure given known documents and word.</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Text Categorization</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br>
              <a:rPr lang="en" sz="1200">
                <a:solidFill>
                  <a:schemeClr val="dk1"/>
                </a:solidFill>
                <a:highlight>
                  <a:srgbClr val="FFFFFF"/>
                </a:highlight>
                <a:latin typeface="Roboto"/>
                <a:ea typeface="Roboto"/>
                <a:cs typeface="Roboto"/>
                <a:sym typeface="Roboto"/>
              </a:rPr>
            </a:br>
            <a:r>
              <a:rPr lang="en" sz="1200">
                <a:solidFill>
                  <a:schemeClr val="dk1"/>
                </a:solidFill>
                <a:highlight>
                  <a:srgbClr val="FFFFFF"/>
                </a:highlight>
                <a:latin typeface="Roboto"/>
                <a:ea typeface="Roboto"/>
                <a:cs typeface="Roboto"/>
                <a:sym typeface="Roboto"/>
              </a:rPr>
              <a:t>Sentiment Analysis</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separate each proposal description into words, filter out tokens which are purely numbers, remove stop words, and stem each token to its root form</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	Produces dataset with one-term-per-document-per-row</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Turn that into document term matrix </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tf-idf is intended to measure how important a word is to a document in a collection (or corpus) of documents</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chemeClr val="dk1"/>
                </a:solidFill>
                <a:highlight>
                  <a:srgbClr val="FFFFFF"/>
                </a:highlight>
                <a:latin typeface="Roboto"/>
                <a:ea typeface="Roboto"/>
                <a:cs typeface="Roboto"/>
                <a:sym typeface="Roboto"/>
              </a:rPr>
              <a:t>	find the important words for the content of each document by decreasing the weight for commonly used words and increasing the weight for words that are not used very much in a collection or corpus of documents</a:t>
            </a: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term frequency and inverse document frequency allows us to find words that are characteristic for one document within a collection of documents</a:t>
            </a:r>
            <a:endParaRPr sz="12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9a9d915ff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9a9d915ff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9a9d915ff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9a9d915f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9a9d915ff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9a9d915f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9a9d915ff_0_2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9a9d915ff_0_2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9a9d915ff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9a9d915ff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Crowdsourcing means an open call for anybody to participate in an online task. Crowdsourcing was initially coined as a term to describe a new method for businesses to source solutions and work from an online crowd instead of designated contractors and experts. Crowdsourcing is now widely used as a knowledge search and problem solving method in several realms, including crowdsourced research and design, journalism, design, citizen science, and crisis management.</a:t>
            </a:r>
            <a:endParaRPr/>
          </a:p>
          <a:p>
            <a:pPr marL="0" lvl="0" indent="0" algn="l" rtl="0">
              <a:spcBef>
                <a:spcPts val="0"/>
              </a:spcBef>
              <a:spcAft>
                <a:spcPts val="0"/>
              </a:spcAft>
              <a:buNone/>
            </a:pPr>
            <a:endParaRPr/>
          </a:p>
          <a:p>
            <a:pPr marL="0" lvl="0" indent="0" algn="l" rtl="0">
              <a:spcBef>
                <a:spcPts val="0"/>
              </a:spcBef>
              <a:spcAft>
                <a:spcPts val="0"/>
              </a:spcAft>
              <a:buNone/>
            </a:pPr>
            <a:r>
              <a:rPr lang="en"/>
              <a:t>Crowdsourcing can be applied in several parts of a policymaking cycle</a:t>
            </a:r>
            <a:endParaRPr/>
          </a:p>
          <a:p>
            <a:pPr marL="0" lvl="0" indent="0" algn="l" rtl="0">
              <a:spcBef>
                <a:spcPts val="0"/>
              </a:spcBef>
              <a:spcAft>
                <a:spcPts val="0"/>
              </a:spcAft>
              <a:buNone/>
            </a:pPr>
            <a:endParaRPr/>
          </a:p>
          <a:p>
            <a:pPr marL="0" lvl="0" indent="0" algn="l" rtl="0">
              <a:spcBef>
                <a:spcPts val="0"/>
              </a:spcBef>
              <a:spcAft>
                <a:spcPts val="0"/>
              </a:spcAft>
              <a:buNone/>
            </a:pPr>
            <a:r>
              <a:rPr lang="en"/>
              <a:t>Role of crowdsourcing in policymaking</a:t>
            </a:r>
            <a:endParaRPr/>
          </a:p>
          <a:p>
            <a:pPr marL="0" lvl="0" indent="0" algn="l" rtl="0">
              <a:spcBef>
                <a:spcPts val="0"/>
              </a:spcBef>
              <a:spcAft>
                <a:spcPts val="0"/>
              </a:spcAft>
              <a:buNone/>
            </a:pPr>
            <a:r>
              <a:rPr lang="en"/>
              <a:t>Crowdsourcing is an open call for anybody to participate in an online task.</a:t>
            </a:r>
            <a:endParaRPr/>
          </a:p>
          <a:p>
            <a:pPr marL="0" lvl="0" indent="0" algn="l" rtl="0">
              <a:spcBef>
                <a:spcPts val="0"/>
              </a:spcBef>
              <a:spcAft>
                <a:spcPts val="0"/>
              </a:spcAft>
              <a:buNone/>
            </a:pPr>
            <a:r>
              <a:rPr lang="en"/>
              <a:t>Crowdsourcing is widely used to source solutions in the private sector and more often in the public sector</a:t>
            </a:r>
            <a:endParaRPr/>
          </a:p>
          <a:p>
            <a:pPr marL="0" lvl="0" indent="0" algn="l" rtl="0">
              <a:spcBef>
                <a:spcPts val="0"/>
              </a:spcBef>
              <a:spcAft>
                <a:spcPts val="0"/>
              </a:spcAft>
              <a:buNone/>
            </a:pPr>
            <a:r>
              <a:rPr lang="en"/>
              <a:t>Through crowdsourcing, policymakers have access to a large number of knowledge sources.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25801d80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25801d80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5634c94b8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5634c94b8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Participatory Democracy platform</a:t>
            </a:r>
            <a:endParaRPr/>
          </a:p>
          <a:p>
            <a:pPr marL="0" lvl="0" indent="0" algn="l" rt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3cf34d8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3cf34d8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9a9d915ff_0_3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9a9d915ff_0_3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9a9d915ff_0_2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9a9d915ff_0_2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47000"/>
          </a:blip>
          <a:stretch>
            <a:fillRect/>
          </a:stretch>
        </p:blipFill>
        <p:spPr>
          <a:xfrm>
            <a:off x="0" y="0"/>
            <a:ext cx="9144000" cy="5143500"/>
          </a:xfrm>
          <a:prstGeom prst="rect">
            <a:avLst/>
          </a:prstGeom>
          <a:noFill/>
          <a:ln>
            <a:noFill/>
          </a:ln>
        </p:spPr>
      </p:pic>
      <p:sp>
        <p:nvSpPr>
          <p:cNvPr id="55" name="Google Shape;55;p13"/>
          <p:cNvSpPr/>
          <p:nvPr/>
        </p:nvSpPr>
        <p:spPr>
          <a:xfrm>
            <a:off x="75" y="1473675"/>
            <a:ext cx="9144000" cy="2319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txBox="1">
            <a:spLocks noGrp="1"/>
          </p:cNvSpPr>
          <p:nvPr>
            <p:ph type="ctrTitle"/>
          </p:nvPr>
        </p:nvSpPr>
        <p:spPr>
          <a:xfrm>
            <a:off x="311775" y="1545450"/>
            <a:ext cx="8520600" cy="20526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000" b="1">
                <a:latin typeface="Source Sans Pro"/>
                <a:ea typeface="Source Sans Pro"/>
                <a:cs typeface="Source Sans Pro"/>
                <a:sym typeface="Source Sans Pro"/>
              </a:rPr>
              <a:t>Crowdsourcing for Public Policymaking</a:t>
            </a:r>
            <a:endParaRPr sz="3000" b="1">
              <a:latin typeface="Source Sans Pro"/>
              <a:ea typeface="Source Sans Pro"/>
              <a:cs typeface="Source Sans Pro"/>
              <a:sym typeface="Source Sans Pro"/>
            </a:endParaRPr>
          </a:p>
          <a:p>
            <a:pPr marL="0" lvl="0" indent="0" algn="l" rtl="0">
              <a:lnSpc>
                <a:spcPct val="115000"/>
              </a:lnSpc>
              <a:spcBef>
                <a:spcPts val="0"/>
              </a:spcBef>
              <a:spcAft>
                <a:spcPts val="0"/>
              </a:spcAft>
              <a:buNone/>
            </a:pPr>
            <a:r>
              <a:rPr lang="en" sz="1800" i="1">
                <a:latin typeface="Source Sans Pro"/>
                <a:ea typeface="Source Sans Pro"/>
                <a:cs typeface="Source Sans Pro"/>
                <a:sym typeface="Source Sans Pro"/>
              </a:rPr>
              <a:t>Analyzing Decide Madrid Data using NLP</a:t>
            </a:r>
            <a:endParaRPr sz="1800" i="1">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800">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 sz="1800">
                <a:latin typeface="Source Sans Pro"/>
                <a:ea typeface="Source Sans Pro"/>
                <a:cs typeface="Source Sans Pro"/>
                <a:sym typeface="Source Sans Pro"/>
              </a:rPr>
              <a:t>Ori Pleban</a:t>
            </a:r>
            <a:endParaRPr sz="1800">
              <a:latin typeface="Source Sans Pro"/>
              <a:ea typeface="Source Sans Pro"/>
              <a:cs typeface="Source Sans Pro"/>
              <a:sym typeface="Source Sans Pro"/>
            </a:endParaRPr>
          </a:p>
          <a:p>
            <a:pPr marL="0" lvl="0" indent="0" algn="l" rtl="0">
              <a:lnSpc>
                <a:spcPct val="115000"/>
              </a:lnSpc>
              <a:spcBef>
                <a:spcPts val="0"/>
              </a:spcBef>
              <a:spcAft>
                <a:spcPts val="0"/>
              </a:spcAft>
              <a:buClr>
                <a:schemeClr val="dk1"/>
              </a:buClr>
              <a:buSzPts val="1100"/>
              <a:buFont typeface="Arial"/>
              <a:buNone/>
            </a:pPr>
            <a:r>
              <a:rPr lang="en" sz="1800">
                <a:latin typeface="Source Sans Pro"/>
                <a:ea typeface="Source Sans Pro"/>
                <a:cs typeface="Source Sans Pro"/>
                <a:sym typeface="Source Sans Pro"/>
              </a:rPr>
              <a:t>June 20, 2019</a:t>
            </a:r>
            <a:endParaRPr sz="1800">
              <a:latin typeface="Source Sans Pro"/>
              <a:ea typeface="Source Sans Pro"/>
              <a:cs typeface="Source Sans Pro"/>
              <a:sym typeface="Source Sans Pro"/>
            </a:endParaRPr>
          </a:p>
        </p:txBody>
      </p:sp>
      <p:pic>
        <p:nvPicPr>
          <p:cNvPr id="57" name="Google Shape;57;p13"/>
          <p:cNvPicPr preferRelativeResize="0"/>
          <p:nvPr/>
        </p:nvPicPr>
        <p:blipFill>
          <a:blip r:embed="rId4">
            <a:alphaModFix/>
          </a:blip>
          <a:stretch>
            <a:fillRect/>
          </a:stretch>
        </p:blipFill>
        <p:spPr>
          <a:xfrm>
            <a:off x="7779050" y="0"/>
            <a:ext cx="1364950" cy="1364950"/>
          </a:xfrm>
          <a:prstGeom prst="rect">
            <a:avLst/>
          </a:prstGeom>
          <a:noFill/>
          <a:ln>
            <a:noFill/>
          </a:ln>
          <a:effectLst>
            <a:outerShdw blurRad="114300" dist="152400" dir="840000" algn="bl" rotWithShape="0">
              <a:srgbClr val="000000">
                <a:alpha val="36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a:t>
            </a:r>
            <a:endParaRPr b="1">
              <a:solidFill>
                <a:srgbClr val="FFFFFF"/>
              </a:solidFill>
              <a:latin typeface="Source Sans Pro"/>
              <a:ea typeface="Source Sans Pro"/>
              <a:cs typeface="Source Sans Pro"/>
              <a:sym typeface="Source Sans Pro"/>
            </a:endParaRPr>
          </a:p>
        </p:txBody>
      </p:sp>
      <p:pic>
        <p:nvPicPr>
          <p:cNvPr id="184" name="Google Shape;184;p22"/>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85" name="Google Shape;185;p22"/>
          <p:cNvPicPr preferRelativeResize="0"/>
          <p:nvPr/>
        </p:nvPicPr>
        <p:blipFill>
          <a:blip r:embed="rId4">
            <a:alphaModFix/>
          </a:blip>
          <a:stretch>
            <a:fillRect/>
          </a:stretch>
        </p:blipFill>
        <p:spPr>
          <a:xfrm>
            <a:off x="1704800" y="1262200"/>
            <a:ext cx="5734408" cy="371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3"/>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 </a:t>
            </a:r>
            <a:endParaRPr b="1">
              <a:solidFill>
                <a:srgbClr val="FFFFFF"/>
              </a:solidFill>
              <a:latin typeface="Source Sans Pro"/>
              <a:ea typeface="Source Sans Pro"/>
              <a:cs typeface="Source Sans Pro"/>
              <a:sym typeface="Source Sans Pro"/>
            </a:endParaRPr>
          </a:p>
        </p:txBody>
      </p:sp>
      <p:pic>
        <p:nvPicPr>
          <p:cNvPr id="192" name="Google Shape;192;p23"/>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93" name="Google Shape;193;p23"/>
          <p:cNvPicPr preferRelativeResize="0"/>
          <p:nvPr/>
        </p:nvPicPr>
        <p:blipFill rotWithShape="1">
          <a:blip r:embed="rId4">
            <a:alphaModFix/>
          </a:blip>
          <a:srcRect/>
          <a:stretch/>
        </p:blipFill>
        <p:spPr>
          <a:xfrm>
            <a:off x="3059346" y="1418969"/>
            <a:ext cx="3582256" cy="3208531"/>
          </a:xfrm>
          <a:prstGeom prst="rect">
            <a:avLst/>
          </a:prstGeom>
          <a:noFill/>
          <a:ln>
            <a:noFill/>
          </a:ln>
        </p:spPr>
      </p:pic>
      <p:cxnSp>
        <p:nvCxnSpPr>
          <p:cNvPr id="194" name="Google Shape;194;p23"/>
          <p:cNvCxnSpPr/>
          <p:nvPr/>
        </p:nvCxnSpPr>
        <p:spPr>
          <a:xfrm>
            <a:off x="2371900" y="1527806"/>
            <a:ext cx="778800" cy="0"/>
          </a:xfrm>
          <a:prstGeom prst="straightConnector1">
            <a:avLst/>
          </a:prstGeom>
          <a:noFill/>
          <a:ln w="28575" cap="flat" cmpd="sng">
            <a:solidFill>
              <a:schemeClr val="dk2"/>
            </a:solidFill>
            <a:prstDash val="solid"/>
            <a:round/>
            <a:headEnd type="none" w="med" len="med"/>
            <a:tailEnd type="stealth" w="med" len="med"/>
          </a:ln>
        </p:spPr>
      </p:cxnSp>
      <p:sp>
        <p:nvSpPr>
          <p:cNvPr id="195" name="Google Shape;195;p23"/>
          <p:cNvSpPr txBox="1"/>
          <p:nvPr/>
        </p:nvSpPr>
        <p:spPr>
          <a:xfrm>
            <a:off x="747500" y="1337000"/>
            <a:ext cx="16869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Proposal Title</a:t>
            </a:r>
            <a:endParaRPr sz="1800" b="1">
              <a:latin typeface="Source Sans Pro"/>
              <a:ea typeface="Source Sans Pro"/>
              <a:cs typeface="Source Sans Pro"/>
              <a:sym typeface="Source Sans Pro"/>
            </a:endParaRPr>
          </a:p>
        </p:txBody>
      </p:sp>
      <p:cxnSp>
        <p:nvCxnSpPr>
          <p:cNvPr id="196" name="Google Shape;196;p23"/>
          <p:cNvCxnSpPr/>
          <p:nvPr/>
        </p:nvCxnSpPr>
        <p:spPr>
          <a:xfrm rot="10800000" flipH="1">
            <a:off x="2214093" y="4163389"/>
            <a:ext cx="936600" cy="6300"/>
          </a:xfrm>
          <a:prstGeom prst="straightConnector1">
            <a:avLst/>
          </a:prstGeom>
          <a:noFill/>
          <a:ln w="28575" cap="flat" cmpd="sng">
            <a:solidFill>
              <a:schemeClr val="dk2"/>
            </a:solidFill>
            <a:prstDash val="solid"/>
            <a:round/>
            <a:headEnd type="none" w="med" len="med"/>
            <a:tailEnd type="stealth" w="med" len="med"/>
          </a:ln>
        </p:spPr>
      </p:cxnSp>
      <p:sp>
        <p:nvSpPr>
          <p:cNvPr id="197" name="Google Shape;197;p23"/>
          <p:cNvSpPr txBox="1"/>
          <p:nvPr/>
        </p:nvSpPr>
        <p:spPr>
          <a:xfrm>
            <a:off x="901100" y="3979575"/>
            <a:ext cx="15333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Source Sans Pro"/>
                <a:ea typeface="Source Sans Pro"/>
                <a:cs typeface="Source Sans Pro"/>
                <a:sym typeface="Source Sans Pro"/>
              </a:rPr>
              <a:t>Description</a:t>
            </a:r>
            <a:endParaRPr sz="1800" b="1">
              <a:latin typeface="Source Sans Pro"/>
              <a:ea typeface="Source Sans Pro"/>
              <a:cs typeface="Source Sans Pro"/>
              <a:sym typeface="Source Sans Pro"/>
            </a:endParaRPr>
          </a:p>
        </p:txBody>
      </p:sp>
      <p:pic>
        <p:nvPicPr>
          <p:cNvPr id="198" name="Google Shape;198;p23"/>
          <p:cNvPicPr preferRelativeResize="0"/>
          <p:nvPr/>
        </p:nvPicPr>
        <p:blipFill>
          <a:blip r:embed="rId5">
            <a:alphaModFix/>
          </a:blip>
          <a:stretch>
            <a:fillRect/>
          </a:stretch>
        </p:blipFill>
        <p:spPr>
          <a:xfrm>
            <a:off x="3162083" y="1418969"/>
            <a:ext cx="3376770" cy="3162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 - Bag of Words</a:t>
            </a:r>
            <a:endParaRPr b="1">
              <a:solidFill>
                <a:srgbClr val="FFFFFF"/>
              </a:solidFill>
              <a:latin typeface="Source Sans Pro"/>
              <a:ea typeface="Source Sans Pro"/>
              <a:cs typeface="Source Sans Pro"/>
              <a:sym typeface="Source Sans Pro"/>
            </a:endParaRPr>
          </a:p>
        </p:txBody>
      </p:sp>
      <p:pic>
        <p:nvPicPr>
          <p:cNvPr id="205" name="Google Shape;205;p24"/>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206" name="Google Shape;206;p24"/>
          <p:cNvPicPr preferRelativeResize="0"/>
          <p:nvPr/>
        </p:nvPicPr>
        <p:blipFill>
          <a:blip r:embed="rId4">
            <a:alphaModFix/>
          </a:blip>
          <a:stretch>
            <a:fillRect/>
          </a:stretch>
        </p:blipFill>
        <p:spPr>
          <a:xfrm>
            <a:off x="3382900" y="1810674"/>
            <a:ext cx="1607000" cy="2255574"/>
          </a:xfrm>
          <a:prstGeom prst="rect">
            <a:avLst/>
          </a:prstGeom>
          <a:noFill/>
          <a:ln>
            <a:noFill/>
          </a:ln>
        </p:spPr>
      </p:pic>
      <p:sp>
        <p:nvSpPr>
          <p:cNvPr id="207" name="Google Shape;207;p24"/>
          <p:cNvSpPr txBox="1"/>
          <p:nvPr/>
        </p:nvSpPr>
        <p:spPr>
          <a:xfrm>
            <a:off x="1789400" y="524325"/>
            <a:ext cx="4794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 - Bag of Words</a:t>
            </a:r>
            <a:endParaRPr b="1">
              <a:solidFill>
                <a:srgbClr val="FFFFFF"/>
              </a:solidFill>
              <a:latin typeface="Source Sans Pro"/>
              <a:ea typeface="Source Sans Pro"/>
              <a:cs typeface="Source Sans Pro"/>
              <a:sym typeface="Source Sans Pro"/>
            </a:endParaRPr>
          </a:p>
        </p:txBody>
      </p:sp>
      <p:pic>
        <p:nvPicPr>
          <p:cNvPr id="214" name="Google Shape;214;p25"/>
          <p:cNvPicPr preferRelativeResize="0"/>
          <p:nvPr/>
        </p:nvPicPr>
        <p:blipFill>
          <a:blip r:embed="rId3">
            <a:alphaModFix/>
          </a:blip>
          <a:stretch>
            <a:fillRect/>
          </a:stretch>
        </p:blipFill>
        <p:spPr>
          <a:xfrm>
            <a:off x="8023400" y="0"/>
            <a:ext cx="1120600" cy="1120600"/>
          </a:xfrm>
          <a:prstGeom prst="rect">
            <a:avLst/>
          </a:prstGeom>
          <a:noFill/>
          <a:ln>
            <a:noFill/>
          </a:ln>
        </p:spPr>
      </p:pic>
      <p:sp>
        <p:nvSpPr>
          <p:cNvPr id="215" name="Google Shape;215;p25"/>
          <p:cNvSpPr txBox="1"/>
          <p:nvPr/>
        </p:nvSpPr>
        <p:spPr>
          <a:xfrm>
            <a:off x="749100" y="1355138"/>
            <a:ext cx="6549900" cy="6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Due to the overcrowding of the Madrid CPA of La Fortuna, I propose the creation of an animal protection center managed by an animal protection association.       </a:t>
            </a:r>
            <a:endParaRPr>
              <a:latin typeface="Source Sans Pro"/>
              <a:ea typeface="Source Sans Pro"/>
              <a:cs typeface="Source Sans Pro"/>
              <a:sym typeface="Source Sans Pro"/>
            </a:endParaRPr>
          </a:p>
        </p:txBody>
      </p:sp>
      <p:cxnSp>
        <p:nvCxnSpPr>
          <p:cNvPr id="216" name="Google Shape;216;p25"/>
          <p:cNvCxnSpPr/>
          <p:nvPr/>
        </p:nvCxnSpPr>
        <p:spPr>
          <a:xfrm>
            <a:off x="4024050" y="2067375"/>
            <a:ext cx="0" cy="579600"/>
          </a:xfrm>
          <a:prstGeom prst="straightConnector1">
            <a:avLst/>
          </a:prstGeom>
          <a:noFill/>
          <a:ln w="38100" cap="flat" cmpd="sng">
            <a:solidFill>
              <a:schemeClr val="dk2"/>
            </a:solidFill>
            <a:prstDash val="solid"/>
            <a:round/>
            <a:headEnd type="none" w="med" len="med"/>
            <a:tailEnd type="stealth" w="med" len="med"/>
          </a:ln>
        </p:spPr>
      </p:cxnSp>
      <p:pic>
        <p:nvPicPr>
          <p:cNvPr id="217" name="Google Shape;217;p25"/>
          <p:cNvPicPr preferRelativeResize="0"/>
          <p:nvPr/>
        </p:nvPicPr>
        <p:blipFill>
          <a:blip r:embed="rId4">
            <a:alphaModFix/>
          </a:blip>
          <a:stretch>
            <a:fillRect/>
          </a:stretch>
        </p:blipFill>
        <p:spPr>
          <a:xfrm>
            <a:off x="3668000" y="4075225"/>
            <a:ext cx="712100" cy="999501"/>
          </a:xfrm>
          <a:prstGeom prst="rect">
            <a:avLst/>
          </a:prstGeom>
          <a:noFill/>
          <a:ln>
            <a:noFill/>
          </a:ln>
        </p:spPr>
      </p:pic>
      <p:sp>
        <p:nvSpPr>
          <p:cNvPr id="218" name="Google Shape;218;p25"/>
          <p:cNvSpPr txBox="1"/>
          <p:nvPr/>
        </p:nvSpPr>
        <p:spPr>
          <a:xfrm>
            <a:off x="749100" y="2720100"/>
            <a:ext cx="6549900" cy="6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due, overcrowding, madrid, cpa, la, fortuna, propose, creation, animal, protection, center, managed, animal, protection, association       </a:t>
            </a:r>
            <a:endParaRPr>
              <a:latin typeface="Source Sans Pro"/>
              <a:ea typeface="Source Sans Pro"/>
              <a:cs typeface="Source Sans Pro"/>
              <a:sym typeface="Source Sans Pro"/>
            </a:endParaRPr>
          </a:p>
        </p:txBody>
      </p:sp>
      <p:sp>
        <p:nvSpPr>
          <p:cNvPr id="219" name="Google Shape;219;p25"/>
          <p:cNvSpPr txBox="1"/>
          <p:nvPr/>
        </p:nvSpPr>
        <p:spPr>
          <a:xfrm>
            <a:off x="749100" y="1360050"/>
            <a:ext cx="6549900" cy="634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Due </a:t>
            </a:r>
            <a:r>
              <a:rPr lang="en">
                <a:highlight>
                  <a:srgbClr val="FF0000"/>
                </a:highlight>
                <a:latin typeface="Source Sans Pro"/>
                <a:ea typeface="Source Sans Pro"/>
                <a:cs typeface="Source Sans Pro"/>
                <a:sym typeface="Source Sans Pro"/>
              </a:rPr>
              <a:t>to the</a:t>
            </a:r>
            <a:r>
              <a:rPr lang="en">
                <a:latin typeface="Source Sans Pro"/>
                <a:ea typeface="Source Sans Pro"/>
                <a:cs typeface="Source Sans Pro"/>
                <a:sym typeface="Source Sans Pro"/>
              </a:rPr>
              <a:t> overcrowding </a:t>
            </a:r>
            <a:r>
              <a:rPr lang="en">
                <a:highlight>
                  <a:srgbClr val="FF0000"/>
                </a:highlight>
                <a:latin typeface="Source Sans Pro"/>
                <a:ea typeface="Source Sans Pro"/>
                <a:cs typeface="Source Sans Pro"/>
                <a:sym typeface="Source Sans Pro"/>
              </a:rPr>
              <a:t>of the</a:t>
            </a:r>
            <a:r>
              <a:rPr lang="en">
                <a:latin typeface="Source Sans Pro"/>
                <a:ea typeface="Source Sans Pro"/>
                <a:cs typeface="Source Sans Pro"/>
                <a:sym typeface="Source Sans Pro"/>
              </a:rPr>
              <a:t> Madrid CPA of La Fortuna</a:t>
            </a:r>
            <a:r>
              <a:rPr lang="en">
                <a:highlight>
                  <a:srgbClr val="FF0000"/>
                </a:highlight>
                <a:latin typeface="Source Sans Pro"/>
                <a:ea typeface="Source Sans Pro"/>
                <a:cs typeface="Source Sans Pro"/>
                <a:sym typeface="Source Sans Pro"/>
              </a:rPr>
              <a:t>,</a:t>
            </a:r>
            <a:r>
              <a:rPr lang="en">
                <a:latin typeface="Source Sans Pro"/>
                <a:ea typeface="Source Sans Pro"/>
                <a:cs typeface="Source Sans Pro"/>
                <a:sym typeface="Source Sans Pro"/>
              </a:rPr>
              <a:t> </a:t>
            </a:r>
            <a:r>
              <a:rPr lang="en">
                <a:highlight>
                  <a:srgbClr val="FF0000"/>
                </a:highlight>
                <a:latin typeface="Source Sans Pro"/>
                <a:ea typeface="Source Sans Pro"/>
                <a:cs typeface="Source Sans Pro"/>
                <a:sym typeface="Source Sans Pro"/>
              </a:rPr>
              <a:t>I</a:t>
            </a:r>
            <a:r>
              <a:rPr lang="en">
                <a:latin typeface="Source Sans Pro"/>
                <a:ea typeface="Source Sans Pro"/>
                <a:cs typeface="Source Sans Pro"/>
                <a:sym typeface="Source Sans Pro"/>
              </a:rPr>
              <a:t> propose </a:t>
            </a:r>
            <a:r>
              <a:rPr lang="en">
                <a:highlight>
                  <a:srgbClr val="FF0000"/>
                </a:highlight>
                <a:latin typeface="Source Sans Pro"/>
                <a:ea typeface="Source Sans Pro"/>
                <a:cs typeface="Source Sans Pro"/>
                <a:sym typeface="Source Sans Pro"/>
              </a:rPr>
              <a:t>the</a:t>
            </a:r>
            <a:r>
              <a:rPr lang="en">
                <a:latin typeface="Source Sans Pro"/>
                <a:ea typeface="Source Sans Pro"/>
                <a:cs typeface="Source Sans Pro"/>
                <a:sym typeface="Source Sans Pro"/>
              </a:rPr>
              <a:t> creation </a:t>
            </a:r>
            <a:r>
              <a:rPr lang="en">
                <a:highlight>
                  <a:srgbClr val="FF0000"/>
                </a:highlight>
                <a:latin typeface="Source Sans Pro"/>
                <a:ea typeface="Source Sans Pro"/>
                <a:cs typeface="Source Sans Pro"/>
                <a:sym typeface="Source Sans Pro"/>
              </a:rPr>
              <a:t>of an</a:t>
            </a:r>
            <a:r>
              <a:rPr lang="en">
                <a:latin typeface="Source Sans Pro"/>
                <a:ea typeface="Source Sans Pro"/>
                <a:cs typeface="Source Sans Pro"/>
                <a:sym typeface="Source Sans Pro"/>
              </a:rPr>
              <a:t> animal protection center managed </a:t>
            </a:r>
            <a:r>
              <a:rPr lang="en">
                <a:highlight>
                  <a:srgbClr val="FF0000"/>
                </a:highlight>
                <a:latin typeface="Source Sans Pro"/>
                <a:ea typeface="Source Sans Pro"/>
                <a:cs typeface="Source Sans Pro"/>
                <a:sym typeface="Source Sans Pro"/>
              </a:rPr>
              <a:t>by an</a:t>
            </a:r>
            <a:r>
              <a:rPr lang="en">
                <a:latin typeface="Source Sans Pro"/>
                <a:ea typeface="Source Sans Pro"/>
                <a:cs typeface="Source Sans Pro"/>
                <a:sym typeface="Source Sans Pro"/>
              </a:rPr>
              <a:t> animal protection association</a:t>
            </a:r>
            <a:r>
              <a:rPr lang="en">
                <a:highlight>
                  <a:srgbClr val="FF0000"/>
                </a:highlight>
                <a:latin typeface="Source Sans Pro"/>
                <a:ea typeface="Source Sans Pro"/>
                <a:cs typeface="Source Sans Pro"/>
                <a:sym typeface="Source Sans Pro"/>
              </a:rPr>
              <a:t>.</a:t>
            </a: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220" name="Google Shape;220;p25"/>
          <p:cNvSpPr txBox="1"/>
          <p:nvPr/>
        </p:nvSpPr>
        <p:spPr>
          <a:xfrm>
            <a:off x="1789400" y="524325"/>
            <a:ext cx="4794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5"/>
          <p:cNvSpPr txBox="1"/>
          <p:nvPr/>
        </p:nvSpPr>
        <p:spPr>
          <a:xfrm>
            <a:off x="976325" y="2143575"/>
            <a:ext cx="2831400" cy="4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Tokenize and remove stop words</a:t>
            </a:r>
            <a:endParaRPr b="1">
              <a:latin typeface="Source Sans Pro"/>
              <a:ea typeface="Source Sans Pro"/>
              <a:cs typeface="Source Sans Pro"/>
              <a:sym typeface="Source Sans Pro"/>
            </a:endParaRPr>
          </a:p>
        </p:txBody>
      </p:sp>
      <p:cxnSp>
        <p:nvCxnSpPr>
          <p:cNvPr id="222" name="Google Shape;222;p25"/>
          <p:cNvCxnSpPr/>
          <p:nvPr/>
        </p:nvCxnSpPr>
        <p:spPr>
          <a:xfrm>
            <a:off x="4024050" y="3427413"/>
            <a:ext cx="0" cy="579600"/>
          </a:xfrm>
          <a:prstGeom prst="straightConnector1">
            <a:avLst/>
          </a:prstGeom>
          <a:noFill/>
          <a:ln w="38100" cap="flat" cmpd="sng">
            <a:solidFill>
              <a:schemeClr val="dk2"/>
            </a:solidFill>
            <a:prstDash val="solid"/>
            <a:round/>
            <a:headEnd type="none" w="med" len="med"/>
            <a:tailEnd type="stealth" w="med" len="med"/>
          </a:ln>
        </p:spPr>
      </p:cxnSp>
      <p:sp>
        <p:nvSpPr>
          <p:cNvPr id="223" name="Google Shape;223;p25"/>
          <p:cNvSpPr txBox="1"/>
          <p:nvPr/>
        </p:nvSpPr>
        <p:spPr>
          <a:xfrm>
            <a:off x="4240350" y="2141113"/>
            <a:ext cx="1998900" cy="42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Remove punctuation</a:t>
            </a:r>
            <a:endParaRPr b="1">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1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 - Bag of Words</a:t>
            </a:r>
            <a:endParaRPr b="1">
              <a:solidFill>
                <a:srgbClr val="FFFFFF"/>
              </a:solidFill>
              <a:latin typeface="Source Sans Pro"/>
              <a:ea typeface="Source Sans Pro"/>
              <a:cs typeface="Source Sans Pro"/>
              <a:sym typeface="Source Sans Pro"/>
            </a:endParaRPr>
          </a:p>
        </p:txBody>
      </p:sp>
      <p:pic>
        <p:nvPicPr>
          <p:cNvPr id="230" name="Google Shape;230;p26"/>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231" name="Google Shape;231;p26"/>
          <p:cNvPicPr preferRelativeResize="0"/>
          <p:nvPr/>
        </p:nvPicPr>
        <p:blipFill>
          <a:blip r:embed="rId4">
            <a:alphaModFix/>
          </a:blip>
          <a:stretch>
            <a:fillRect/>
          </a:stretch>
        </p:blipFill>
        <p:spPr>
          <a:xfrm>
            <a:off x="3585675" y="1905974"/>
            <a:ext cx="1607000" cy="2255574"/>
          </a:xfrm>
          <a:prstGeom prst="rect">
            <a:avLst/>
          </a:prstGeom>
          <a:noFill/>
          <a:ln>
            <a:noFill/>
          </a:ln>
        </p:spPr>
      </p:pic>
      <p:sp>
        <p:nvSpPr>
          <p:cNvPr id="232" name="Google Shape;232;p26"/>
          <p:cNvSpPr txBox="1"/>
          <p:nvPr/>
        </p:nvSpPr>
        <p:spPr>
          <a:xfrm>
            <a:off x="1789400" y="524325"/>
            <a:ext cx="4794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p26"/>
          <p:cNvSpPr txBox="1"/>
          <p:nvPr/>
        </p:nvSpPr>
        <p:spPr>
          <a:xfrm>
            <a:off x="848975" y="1436325"/>
            <a:ext cx="1739400" cy="318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due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overcrowding - 1 madrid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cpa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la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fortuna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propose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creation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animal - 2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protection - 2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center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managed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protection - 1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association - 1     </a:t>
            </a:r>
            <a:endParaRPr>
              <a:latin typeface="Source Sans Pro"/>
              <a:ea typeface="Source Sans Pro"/>
              <a:cs typeface="Source Sans Pro"/>
              <a:sym typeface="Source Sans Pro"/>
            </a:endParaRPr>
          </a:p>
        </p:txBody>
      </p:sp>
      <p:pic>
        <p:nvPicPr>
          <p:cNvPr id="234" name="Google Shape;234;p26"/>
          <p:cNvPicPr preferRelativeResize="0"/>
          <p:nvPr/>
        </p:nvPicPr>
        <p:blipFill>
          <a:blip r:embed="rId5">
            <a:alphaModFix/>
          </a:blip>
          <a:stretch>
            <a:fillRect/>
          </a:stretch>
        </p:blipFill>
        <p:spPr>
          <a:xfrm>
            <a:off x="5792675" y="1487013"/>
            <a:ext cx="2730550" cy="3093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7"/>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 - Bag of Words</a:t>
            </a:r>
            <a:endParaRPr b="1">
              <a:solidFill>
                <a:srgbClr val="FFFFFF"/>
              </a:solidFill>
              <a:latin typeface="Source Sans Pro"/>
              <a:ea typeface="Source Sans Pro"/>
              <a:cs typeface="Source Sans Pro"/>
              <a:sym typeface="Source Sans Pro"/>
            </a:endParaRPr>
          </a:p>
        </p:txBody>
      </p:sp>
      <p:pic>
        <p:nvPicPr>
          <p:cNvPr id="241" name="Google Shape;241;p27"/>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242" name="Google Shape;242;p27"/>
          <p:cNvPicPr preferRelativeResize="0"/>
          <p:nvPr/>
        </p:nvPicPr>
        <p:blipFill>
          <a:blip r:embed="rId4">
            <a:alphaModFix/>
          </a:blip>
          <a:stretch>
            <a:fillRect/>
          </a:stretch>
        </p:blipFill>
        <p:spPr>
          <a:xfrm>
            <a:off x="3424500" y="2466836"/>
            <a:ext cx="1607000" cy="2255574"/>
          </a:xfrm>
          <a:prstGeom prst="rect">
            <a:avLst/>
          </a:prstGeom>
          <a:noFill/>
          <a:ln>
            <a:noFill/>
          </a:ln>
        </p:spPr>
      </p:pic>
      <p:sp>
        <p:nvSpPr>
          <p:cNvPr id="243" name="Google Shape;243;p27"/>
          <p:cNvSpPr txBox="1"/>
          <p:nvPr/>
        </p:nvSpPr>
        <p:spPr>
          <a:xfrm>
            <a:off x="1789400" y="524325"/>
            <a:ext cx="4794000" cy="5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27"/>
          <p:cNvSpPr txBox="1"/>
          <p:nvPr/>
        </p:nvSpPr>
        <p:spPr>
          <a:xfrm>
            <a:off x="782375" y="1511225"/>
            <a:ext cx="1739400" cy="3183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calle - 6722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zona - 6721</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personas - 5592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ciudad - 5572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barrio - 5123</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ayuntamiento - 4592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vecinos - 3822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calles - 3719</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centro - 3574</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cada  - 3567</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puede - 3439</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parque- 3435</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zonas - 3352</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pic>
        <p:nvPicPr>
          <p:cNvPr id="245" name="Google Shape;245;p27"/>
          <p:cNvPicPr preferRelativeResize="0"/>
          <p:nvPr/>
        </p:nvPicPr>
        <p:blipFill>
          <a:blip r:embed="rId5">
            <a:alphaModFix/>
          </a:blip>
          <a:stretch>
            <a:fillRect/>
          </a:stretch>
        </p:blipFill>
        <p:spPr>
          <a:xfrm>
            <a:off x="5386594" y="1511224"/>
            <a:ext cx="3559306" cy="3182999"/>
          </a:xfrm>
          <a:prstGeom prst="rect">
            <a:avLst/>
          </a:prstGeom>
          <a:noFill/>
          <a:ln>
            <a:noFill/>
          </a:ln>
        </p:spPr>
      </p:pic>
      <p:sp>
        <p:nvSpPr>
          <p:cNvPr id="246" name="Google Shape;246;p27"/>
          <p:cNvSpPr txBox="1"/>
          <p:nvPr/>
        </p:nvSpPr>
        <p:spPr>
          <a:xfrm>
            <a:off x="3358300" y="1538913"/>
            <a:ext cx="1739400" cy="34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Source Sans Pro"/>
                <a:ea typeface="Source Sans Pro"/>
                <a:cs typeface="Source Sans Pro"/>
                <a:sym typeface="Source Sans Pro"/>
              </a:rPr>
              <a:t>25,000+ proposals</a:t>
            </a:r>
            <a:endParaRPr b="1">
              <a:latin typeface="Source Sans Pro"/>
              <a:ea typeface="Source Sans Pro"/>
              <a:cs typeface="Source Sans Pro"/>
              <a:sym typeface="Source Sans Pro"/>
            </a:endParaRPr>
          </a:p>
        </p:txBody>
      </p:sp>
      <p:cxnSp>
        <p:nvCxnSpPr>
          <p:cNvPr id="247" name="Google Shape;247;p27"/>
          <p:cNvCxnSpPr>
            <a:endCxn id="242" idx="0"/>
          </p:cNvCxnSpPr>
          <p:nvPr/>
        </p:nvCxnSpPr>
        <p:spPr>
          <a:xfrm>
            <a:off x="4228001" y="1879436"/>
            <a:ext cx="0" cy="587400"/>
          </a:xfrm>
          <a:prstGeom prst="straightConnector1">
            <a:avLst/>
          </a:prstGeom>
          <a:noFill/>
          <a:ln w="28575" cap="flat" cmpd="sng">
            <a:solidFill>
              <a:schemeClr val="dk2"/>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8"/>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Approach - NLP</a:t>
            </a:r>
            <a:endParaRPr b="1">
              <a:solidFill>
                <a:srgbClr val="FFFFFF"/>
              </a:solidFill>
              <a:latin typeface="Source Sans Pro"/>
              <a:ea typeface="Source Sans Pro"/>
              <a:cs typeface="Source Sans Pro"/>
              <a:sym typeface="Source Sans Pro"/>
            </a:endParaRPr>
          </a:p>
        </p:txBody>
      </p:sp>
      <p:pic>
        <p:nvPicPr>
          <p:cNvPr id="254" name="Google Shape;254;p28"/>
          <p:cNvPicPr preferRelativeResize="0"/>
          <p:nvPr/>
        </p:nvPicPr>
        <p:blipFill>
          <a:blip r:embed="rId3">
            <a:alphaModFix/>
          </a:blip>
          <a:stretch>
            <a:fillRect/>
          </a:stretch>
        </p:blipFill>
        <p:spPr>
          <a:xfrm>
            <a:off x="8023400" y="0"/>
            <a:ext cx="1120600" cy="1120600"/>
          </a:xfrm>
          <a:prstGeom prst="rect">
            <a:avLst/>
          </a:prstGeom>
          <a:noFill/>
          <a:ln>
            <a:noFill/>
          </a:ln>
        </p:spPr>
      </p:pic>
      <p:sp>
        <p:nvSpPr>
          <p:cNvPr id="255" name="Google Shape;255;p28"/>
          <p:cNvSpPr txBox="1"/>
          <p:nvPr/>
        </p:nvSpPr>
        <p:spPr>
          <a:xfrm>
            <a:off x="360650" y="1326250"/>
            <a:ext cx="8364600" cy="185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Source Sans Pro"/>
                <a:ea typeface="Source Sans Pro"/>
                <a:cs typeface="Source Sans Pro"/>
                <a:sym typeface="Source Sans Pro"/>
              </a:rPr>
              <a:t>What can we do with our bag of words?</a:t>
            </a:r>
            <a:endParaRPr sz="1800" dirty="0">
              <a:latin typeface="Source Sans Pro"/>
              <a:ea typeface="Source Sans Pro"/>
              <a:cs typeface="Source Sans Pro"/>
              <a:sym typeface="Source Sans Pro"/>
            </a:endParaRPr>
          </a:p>
          <a:p>
            <a:pPr marL="0" lvl="0" indent="0" algn="l" rtl="0">
              <a:spcBef>
                <a:spcPts val="0"/>
              </a:spcBef>
              <a:spcAft>
                <a:spcPts val="0"/>
              </a:spcAft>
              <a:buNone/>
            </a:pPr>
            <a:endParaRPr sz="1800" b="1" dirty="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dirty="0">
                <a:latin typeface="Source Sans Pro"/>
                <a:ea typeface="Source Sans Pro"/>
                <a:cs typeface="Source Sans Pro"/>
                <a:sym typeface="Source Sans Pro"/>
              </a:rPr>
              <a:t>Use topic modeling to recognize major </a:t>
            </a:r>
            <a:r>
              <a:rPr lang="en" sz="1800" b="1" dirty="0">
                <a:latin typeface="Source Sans Pro"/>
                <a:ea typeface="Source Sans Pro"/>
                <a:cs typeface="Source Sans Pro"/>
                <a:sym typeface="Source Sans Pro"/>
              </a:rPr>
              <a:t>concepts and topics</a:t>
            </a:r>
            <a:r>
              <a:rPr lang="en" sz="1800" dirty="0">
                <a:latin typeface="Source Sans Pro"/>
                <a:ea typeface="Source Sans Pro"/>
                <a:cs typeface="Source Sans Pro"/>
                <a:sym typeface="Source Sans Pro"/>
              </a:rPr>
              <a:t> in proposals</a:t>
            </a:r>
            <a:endParaRPr sz="1800" dirty="0">
              <a:latin typeface="Source Sans Pro"/>
              <a:ea typeface="Source Sans Pro"/>
              <a:cs typeface="Source Sans Pro"/>
              <a:sym typeface="Source Sans Pro"/>
            </a:endParaRPr>
          </a:p>
          <a:p>
            <a:pPr marL="457200" lvl="0" indent="0" algn="l" rtl="0">
              <a:spcBef>
                <a:spcPts val="0"/>
              </a:spcBef>
              <a:spcAft>
                <a:spcPts val="0"/>
              </a:spcAft>
              <a:buNone/>
            </a:pPr>
            <a:endParaRPr sz="1800" dirty="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b="1" dirty="0">
                <a:latin typeface="Source Sans Pro"/>
                <a:ea typeface="Source Sans Pro"/>
                <a:cs typeface="Source Sans Pro"/>
                <a:sym typeface="Source Sans Pro"/>
              </a:rPr>
              <a:t>Categorize</a:t>
            </a:r>
            <a:r>
              <a:rPr lang="en" sz="1800" dirty="0">
                <a:latin typeface="Source Sans Pro"/>
                <a:ea typeface="Source Sans Pro"/>
                <a:cs typeface="Source Sans Pro"/>
                <a:sym typeface="Source Sans Pro"/>
              </a:rPr>
              <a:t> proposals and identify which departments or entities should review proposals</a:t>
            </a:r>
            <a:endParaRPr sz="1800" dirty="0">
              <a:latin typeface="Source Sans Pro"/>
              <a:ea typeface="Source Sans Pro"/>
              <a:cs typeface="Source Sans Pro"/>
              <a:sym typeface="Source Sans Pro"/>
            </a:endParaRPr>
          </a:p>
          <a:p>
            <a:pPr marL="457200" lvl="0" indent="0" algn="l" rtl="0">
              <a:spcBef>
                <a:spcPts val="0"/>
              </a:spcBef>
              <a:spcAft>
                <a:spcPts val="0"/>
              </a:spcAft>
              <a:buNone/>
            </a:pPr>
            <a:endParaRPr sz="1800" dirty="0">
              <a:latin typeface="Source Sans Pro"/>
              <a:ea typeface="Source Sans Pro"/>
              <a:cs typeface="Source Sans Pro"/>
              <a:sym typeface="Source Sans Pro"/>
            </a:endParaRPr>
          </a:p>
          <a:p>
            <a:pPr marL="457200" lvl="0" indent="-342900" algn="l" rtl="0">
              <a:spcBef>
                <a:spcPts val="0"/>
              </a:spcBef>
              <a:spcAft>
                <a:spcPts val="0"/>
              </a:spcAft>
              <a:buSzPts val="1800"/>
              <a:buFont typeface="Source Sans Pro"/>
              <a:buChar char="●"/>
            </a:pPr>
            <a:r>
              <a:rPr lang="en" sz="1800" dirty="0">
                <a:latin typeface="Source Sans Pro"/>
                <a:ea typeface="Source Sans Pro"/>
                <a:cs typeface="Source Sans Pro"/>
                <a:sym typeface="Source Sans Pro"/>
              </a:rPr>
              <a:t>Assess </a:t>
            </a:r>
            <a:r>
              <a:rPr lang="en" sz="1800" b="1" dirty="0">
                <a:latin typeface="Source Sans Pro"/>
                <a:ea typeface="Source Sans Pro"/>
                <a:cs typeface="Source Sans Pro"/>
                <a:sym typeface="Source Sans Pro"/>
              </a:rPr>
              <a:t>how </a:t>
            </a:r>
            <a:r>
              <a:rPr lang="en" sz="1800" dirty="0">
                <a:latin typeface="Source Sans Pro"/>
                <a:ea typeface="Source Sans Pro"/>
                <a:cs typeface="Source Sans Pro"/>
                <a:sym typeface="Source Sans Pro"/>
              </a:rPr>
              <a:t>residents talk about each topic using </a:t>
            </a:r>
            <a:r>
              <a:rPr lang="en" sz="1800" b="1" dirty="0">
                <a:latin typeface="Source Sans Pro"/>
                <a:ea typeface="Source Sans Pro"/>
                <a:cs typeface="Source Sans Pro"/>
                <a:sym typeface="Source Sans Pro"/>
              </a:rPr>
              <a:t>sentiment analysis</a:t>
            </a:r>
            <a:endParaRPr sz="1800" b="1" dirty="0">
              <a:latin typeface="Source Sans Pro"/>
              <a:ea typeface="Source Sans Pro"/>
              <a:cs typeface="Source Sans Pro"/>
              <a:sym typeface="Source Sans Pro"/>
            </a:endParaRPr>
          </a:p>
          <a:p>
            <a:pPr marL="0" lvl="0" indent="0" algn="l" rtl="0">
              <a:spcBef>
                <a:spcPts val="0"/>
              </a:spcBef>
              <a:spcAft>
                <a:spcPts val="0"/>
              </a:spcAft>
              <a:buNone/>
            </a:pPr>
            <a:endParaRPr sz="1800" b="1" dirty="0">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Conclusion - Future vision</a:t>
            </a:r>
            <a:endParaRPr b="1">
              <a:solidFill>
                <a:srgbClr val="FFFFFF"/>
              </a:solidFill>
              <a:latin typeface="Source Sans Pro"/>
              <a:ea typeface="Source Sans Pro"/>
              <a:cs typeface="Source Sans Pro"/>
              <a:sym typeface="Source Sans Pro"/>
            </a:endParaRPr>
          </a:p>
        </p:txBody>
      </p:sp>
      <p:pic>
        <p:nvPicPr>
          <p:cNvPr id="262" name="Google Shape;262;p29"/>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263" name="Google Shape;263;p29"/>
          <p:cNvPicPr preferRelativeResize="0"/>
          <p:nvPr/>
        </p:nvPicPr>
        <p:blipFill>
          <a:blip r:embed="rId4">
            <a:alphaModFix/>
          </a:blip>
          <a:stretch>
            <a:fillRect/>
          </a:stretch>
        </p:blipFill>
        <p:spPr>
          <a:xfrm>
            <a:off x="0" y="1120600"/>
            <a:ext cx="9144002" cy="37946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0"/>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0"/>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Questions</a:t>
            </a:r>
            <a:endParaRPr b="1">
              <a:solidFill>
                <a:srgbClr val="FFFFFF"/>
              </a:solidFill>
              <a:latin typeface="Source Sans Pro"/>
              <a:ea typeface="Source Sans Pro"/>
              <a:cs typeface="Source Sans Pro"/>
              <a:sym typeface="Source Sans Pro"/>
            </a:endParaRPr>
          </a:p>
        </p:txBody>
      </p:sp>
      <p:pic>
        <p:nvPicPr>
          <p:cNvPr id="270" name="Google Shape;270;p30"/>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271" name="Google Shape;271;p30"/>
          <p:cNvPicPr preferRelativeResize="0"/>
          <p:nvPr/>
        </p:nvPicPr>
        <p:blipFill>
          <a:blip r:embed="rId4">
            <a:alphaModFix/>
          </a:blip>
          <a:stretch>
            <a:fillRect/>
          </a:stretch>
        </p:blipFill>
        <p:spPr>
          <a:xfrm flipH="1">
            <a:off x="6665638" y="2318338"/>
            <a:ext cx="1101237" cy="1239950"/>
          </a:xfrm>
          <a:prstGeom prst="rect">
            <a:avLst/>
          </a:prstGeom>
          <a:noFill/>
          <a:ln>
            <a:noFill/>
          </a:ln>
        </p:spPr>
      </p:pic>
      <p:pic>
        <p:nvPicPr>
          <p:cNvPr id="272" name="Google Shape;272;p30"/>
          <p:cNvPicPr preferRelativeResize="0"/>
          <p:nvPr/>
        </p:nvPicPr>
        <p:blipFill>
          <a:blip r:embed="rId5">
            <a:alphaModFix/>
          </a:blip>
          <a:stretch>
            <a:fillRect/>
          </a:stretch>
        </p:blipFill>
        <p:spPr>
          <a:xfrm>
            <a:off x="3068699" y="2304416"/>
            <a:ext cx="1003700" cy="1267786"/>
          </a:xfrm>
          <a:prstGeom prst="rect">
            <a:avLst/>
          </a:prstGeom>
          <a:noFill/>
          <a:ln>
            <a:noFill/>
          </a:ln>
        </p:spPr>
      </p:pic>
      <p:pic>
        <p:nvPicPr>
          <p:cNvPr id="273" name="Google Shape;273;p30"/>
          <p:cNvPicPr preferRelativeResize="0"/>
          <p:nvPr/>
        </p:nvPicPr>
        <p:blipFill>
          <a:blip r:embed="rId6">
            <a:alphaModFix/>
          </a:blip>
          <a:stretch>
            <a:fillRect/>
          </a:stretch>
        </p:blipFill>
        <p:spPr>
          <a:xfrm>
            <a:off x="1270224" y="2304388"/>
            <a:ext cx="1003691" cy="1267825"/>
          </a:xfrm>
          <a:prstGeom prst="rect">
            <a:avLst/>
          </a:prstGeom>
          <a:noFill/>
          <a:ln>
            <a:noFill/>
          </a:ln>
        </p:spPr>
      </p:pic>
      <p:pic>
        <p:nvPicPr>
          <p:cNvPr id="274" name="Google Shape;274;p30"/>
          <p:cNvPicPr preferRelativeResize="0"/>
          <p:nvPr/>
        </p:nvPicPr>
        <p:blipFill>
          <a:blip r:embed="rId7">
            <a:alphaModFix/>
          </a:blip>
          <a:stretch>
            <a:fillRect/>
          </a:stretch>
        </p:blipFill>
        <p:spPr>
          <a:xfrm>
            <a:off x="4867175" y="2304425"/>
            <a:ext cx="1003700" cy="1267800"/>
          </a:xfrm>
          <a:prstGeom prst="rect">
            <a:avLst/>
          </a:prstGeom>
          <a:noFill/>
          <a:ln>
            <a:noFill/>
          </a:ln>
        </p:spPr>
      </p:pic>
      <p:sp>
        <p:nvSpPr>
          <p:cNvPr id="3" name="Rectangle 2">
            <a:extLst>
              <a:ext uri="{FF2B5EF4-FFF2-40B4-BE49-F238E27FC236}">
                <a16:creationId xmlns:a16="http://schemas.microsoft.com/office/drawing/2014/main" id="{B7F07A13-15F0-9E49-ADBC-910E606637AD}"/>
              </a:ext>
            </a:extLst>
          </p:cNvPr>
          <p:cNvSpPr/>
          <p:nvPr/>
        </p:nvSpPr>
        <p:spPr>
          <a:xfrm>
            <a:off x="1628927" y="1565530"/>
            <a:ext cx="5886146" cy="307777"/>
          </a:xfrm>
          <a:prstGeom prst="rect">
            <a:avLst/>
          </a:prstGeom>
        </p:spPr>
        <p:txBody>
          <a:bodyPr wrap="square">
            <a:spAutoFit/>
          </a:bodyPr>
          <a:lstStyle/>
          <a:p>
            <a:r>
              <a:rPr lang="en-US" b="1" dirty="0">
                <a:latin typeface="Source Sans Pro" panose="020B0503030403020204" pitchFamily="34" charset="0"/>
                <a:ea typeface="Source Sans Pro" panose="020B0503030403020204" pitchFamily="34" charset="0"/>
              </a:rPr>
              <a:t>GitHub Repo</a:t>
            </a:r>
            <a:r>
              <a:rPr lang="en-US" dirty="0">
                <a:latin typeface="Source Sans Pro" panose="020B0503030403020204" pitchFamily="34" charset="0"/>
                <a:ea typeface="Source Sans Pro" panose="020B0503030403020204" pitchFamily="34" charset="0"/>
              </a:rPr>
              <a:t>: https://github.com/opleban/decide_madrid_text_analysis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Roadmap</a:t>
            </a:r>
            <a:endParaRPr b="1">
              <a:solidFill>
                <a:srgbClr val="FFFFFF"/>
              </a:solidFill>
              <a:latin typeface="Source Sans Pro"/>
              <a:ea typeface="Source Sans Pro"/>
              <a:cs typeface="Source Sans Pro"/>
              <a:sym typeface="Source Sans Pro"/>
            </a:endParaRPr>
          </a:p>
        </p:txBody>
      </p:sp>
      <p:pic>
        <p:nvPicPr>
          <p:cNvPr id="64" name="Google Shape;64;p14"/>
          <p:cNvPicPr preferRelativeResize="0"/>
          <p:nvPr/>
        </p:nvPicPr>
        <p:blipFill>
          <a:blip r:embed="rId3">
            <a:alphaModFix/>
          </a:blip>
          <a:stretch>
            <a:fillRect/>
          </a:stretch>
        </p:blipFill>
        <p:spPr>
          <a:xfrm>
            <a:off x="8023400" y="0"/>
            <a:ext cx="1120600" cy="1120600"/>
          </a:xfrm>
          <a:prstGeom prst="rect">
            <a:avLst/>
          </a:prstGeom>
          <a:noFill/>
          <a:ln>
            <a:noFill/>
          </a:ln>
        </p:spPr>
      </p:pic>
      <p:sp>
        <p:nvSpPr>
          <p:cNvPr id="65" name="Google Shape;65;p14"/>
          <p:cNvSpPr/>
          <p:nvPr/>
        </p:nvSpPr>
        <p:spPr>
          <a:xfrm>
            <a:off x="1723913" y="2251413"/>
            <a:ext cx="594300" cy="36900"/>
          </a:xfrm>
          <a:prstGeom prst="roundRect">
            <a:avLst>
              <a:gd name="adj" fmla="val 5000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66;p14"/>
          <p:cNvGrpSpPr/>
          <p:nvPr/>
        </p:nvGrpSpPr>
        <p:grpSpPr>
          <a:xfrm>
            <a:off x="369672" y="1960450"/>
            <a:ext cx="1578303" cy="1897975"/>
            <a:chOff x="369672" y="1960450"/>
            <a:chExt cx="1578303" cy="1897975"/>
          </a:xfrm>
        </p:grpSpPr>
        <p:sp>
          <p:nvSpPr>
            <p:cNvPr id="67" name="Google Shape;67;p14"/>
            <p:cNvSpPr/>
            <p:nvPr/>
          </p:nvSpPr>
          <p:spPr>
            <a:xfrm>
              <a:off x="861672" y="19604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940422"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b="1">
                <a:solidFill>
                  <a:srgbClr val="A72A1E"/>
                </a:solidFill>
                <a:latin typeface="Roboto"/>
                <a:ea typeface="Roboto"/>
                <a:cs typeface="Roboto"/>
                <a:sym typeface="Roboto"/>
              </a:endParaRPr>
            </a:p>
          </p:txBody>
        </p:sp>
        <p:sp>
          <p:nvSpPr>
            <p:cNvPr id="69" name="Google Shape;69;p14"/>
            <p:cNvSpPr txBox="1"/>
            <p:nvPr/>
          </p:nvSpPr>
          <p:spPr>
            <a:xfrm>
              <a:off x="369675" y="2664225"/>
              <a:ext cx="15783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A72A1E"/>
                  </a:solidFill>
                  <a:latin typeface="Roboto"/>
                  <a:ea typeface="Roboto"/>
                  <a:cs typeface="Roboto"/>
                  <a:sym typeface="Roboto"/>
                </a:rPr>
                <a:t>Background</a:t>
              </a:r>
              <a:endParaRPr b="1">
                <a:solidFill>
                  <a:srgbClr val="A72A1E"/>
                </a:solidFill>
                <a:latin typeface="Roboto"/>
                <a:ea typeface="Roboto"/>
                <a:cs typeface="Roboto"/>
                <a:sym typeface="Roboto"/>
              </a:endParaRPr>
            </a:p>
          </p:txBody>
        </p:sp>
        <p:sp>
          <p:nvSpPr>
            <p:cNvPr id="70" name="Google Shape;70;p14"/>
            <p:cNvSpPr txBox="1"/>
            <p:nvPr/>
          </p:nvSpPr>
          <p:spPr>
            <a:xfrm>
              <a:off x="369672" y="3121025"/>
              <a:ext cx="15783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A72A1E"/>
                </a:solidFill>
                <a:latin typeface="Roboto"/>
                <a:ea typeface="Roboto"/>
                <a:cs typeface="Roboto"/>
                <a:sym typeface="Roboto"/>
              </a:endParaRPr>
            </a:p>
          </p:txBody>
        </p:sp>
      </p:grpSp>
      <p:grpSp>
        <p:nvGrpSpPr>
          <p:cNvPr id="71" name="Google Shape;71;p14"/>
          <p:cNvGrpSpPr/>
          <p:nvPr/>
        </p:nvGrpSpPr>
        <p:grpSpPr>
          <a:xfrm>
            <a:off x="2114712" y="1960450"/>
            <a:ext cx="1537206" cy="1897975"/>
            <a:chOff x="2114712" y="1960450"/>
            <a:chExt cx="1537206" cy="1897975"/>
          </a:xfrm>
        </p:grpSpPr>
        <p:sp>
          <p:nvSpPr>
            <p:cNvPr id="72" name="Google Shape;72;p14"/>
            <p:cNvSpPr/>
            <p:nvPr/>
          </p:nvSpPr>
          <p:spPr>
            <a:xfrm>
              <a:off x="2586168" y="1960450"/>
              <a:ext cx="594300" cy="5943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p:nvPr/>
          </p:nvSpPr>
          <p:spPr>
            <a:xfrm>
              <a:off x="2114712" y="2664225"/>
              <a:ext cx="1537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A72A1E"/>
                  </a:solidFill>
                  <a:latin typeface="Roboto"/>
                  <a:ea typeface="Roboto"/>
                  <a:cs typeface="Roboto"/>
                  <a:sym typeface="Roboto"/>
                </a:rPr>
                <a:t>Problem</a:t>
              </a:r>
              <a:endParaRPr b="1">
                <a:solidFill>
                  <a:srgbClr val="A72A1E"/>
                </a:solidFill>
                <a:latin typeface="Roboto"/>
                <a:ea typeface="Roboto"/>
                <a:cs typeface="Roboto"/>
                <a:sym typeface="Roboto"/>
              </a:endParaRPr>
            </a:p>
          </p:txBody>
        </p:sp>
        <p:sp>
          <p:nvSpPr>
            <p:cNvPr id="74" name="Google Shape;74;p14"/>
            <p:cNvSpPr txBox="1"/>
            <p:nvPr/>
          </p:nvSpPr>
          <p:spPr>
            <a:xfrm>
              <a:off x="2114718" y="3121025"/>
              <a:ext cx="15372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A72A1E"/>
                </a:solidFill>
                <a:latin typeface="Roboto"/>
                <a:ea typeface="Roboto"/>
                <a:cs typeface="Roboto"/>
                <a:sym typeface="Roboto"/>
              </a:endParaRPr>
            </a:p>
          </p:txBody>
        </p:sp>
        <p:sp>
          <p:nvSpPr>
            <p:cNvPr id="75" name="Google Shape;75;p14"/>
            <p:cNvSpPr txBox="1"/>
            <p:nvPr/>
          </p:nvSpPr>
          <p:spPr>
            <a:xfrm>
              <a:off x="2664918"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b="1">
                <a:solidFill>
                  <a:srgbClr val="A72A1E"/>
                </a:solidFill>
                <a:latin typeface="Roboto"/>
                <a:ea typeface="Roboto"/>
                <a:cs typeface="Roboto"/>
                <a:sym typeface="Roboto"/>
              </a:endParaRPr>
            </a:p>
          </p:txBody>
        </p:sp>
      </p:grpSp>
      <p:grpSp>
        <p:nvGrpSpPr>
          <p:cNvPr id="76" name="Google Shape;76;p14"/>
          <p:cNvGrpSpPr/>
          <p:nvPr/>
        </p:nvGrpSpPr>
        <p:grpSpPr>
          <a:xfrm>
            <a:off x="3818650" y="1960450"/>
            <a:ext cx="1537202" cy="1897973"/>
            <a:chOff x="3818650" y="1960450"/>
            <a:chExt cx="1537202" cy="1897973"/>
          </a:xfrm>
        </p:grpSpPr>
        <p:sp>
          <p:nvSpPr>
            <p:cNvPr id="77" name="Google Shape;77;p14"/>
            <p:cNvSpPr/>
            <p:nvPr/>
          </p:nvSpPr>
          <p:spPr>
            <a:xfrm>
              <a:off x="4290102" y="1960450"/>
              <a:ext cx="594300" cy="594300"/>
            </a:xfrm>
            <a:prstGeom prst="ellipse">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p:nvPr/>
          </p:nvSpPr>
          <p:spPr>
            <a:xfrm>
              <a:off x="3818650" y="2664225"/>
              <a:ext cx="1537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980000"/>
                  </a:solidFill>
                  <a:latin typeface="Roboto"/>
                  <a:ea typeface="Roboto"/>
                  <a:cs typeface="Roboto"/>
                  <a:sym typeface="Roboto"/>
                </a:rPr>
                <a:t>Approach</a:t>
              </a:r>
              <a:endParaRPr b="1">
                <a:solidFill>
                  <a:srgbClr val="980000"/>
                </a:solidFill>
                <a:latin typeface="Roboto"/>
                <a:ea typeface="Roboto"/>
                <a:cs typeface="Roboto"/>
                <a:sym typeface="Roboto"/>
              </a:endParaRPr>
            </a:p>
          </p:txBody>
        </p:sp>
        <p:sp>
          <p:nvSpPr>
            <p:cNvPr id="79" name="Google Shape;79;p14"/>
            <p:cNvSpPr txBox="1"/>
            <p:nvPr/>
          </p:nvSpPr>
          <p:spPr>
            <a:xfrm>
              <a:off x="3818652" y="3121023"/>
              <a:ext cx="15372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858585"/>
                </a:solidFill>
                <a:latin typeface="Roboto"/>
                <a:ea typeface="Roboto"/>
                <a:cs typeface="Roboto"/>
                <a:sym typeface="Roboto"/>
              </a:endParaRPr>
            </a:p>
          </p:txBody>
        </p:sp>
        <p:sp>
          <p:nvSpPr>
            <p:cNvPr id="80" name="Google Shape;80;p14"/>
            <p:cNvSpPr txBox="1"/>
            <p:nvPr/>
          </p:nvSpPr>
          <p:spPr>
            <a:xfrm>
              <a:off x="4368852"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b="1">
                <a:solidFill>
                  <a:srgbClr val="858585"/>
                </a:solidFill>
                <a:latin typeface="Roboto"/>
                <a:ea typeface="Roboto"/>
                <a:cs typeface="Roboto"/>
                <a:sym typeface="Roboto"/>
              </a:endParaRPr>
            </a:p>
          </p:txBody>
        </p:sp>
      </p:grpSp>
      <p:grpSp>
        <p:nvGrpSpPr>
          <p:cNvPr id="81" name="Google Shape;81;p14"/>
          <p:cNvGrpSpPr/>
          <p:nvPr/>
        </p:nvGrpSpPr>
        <p:grpSpPr>
          <a:xfrm>
            <a:off x="5527887" y="1960450"/>
            <a:ext cx="1537203" cy="1897975"/>
            <a:chOff x="5527887" y="1960450"/>
            <a:chExt cx="1537203" cy="1897975"/>
          </a:xfrm>
        </p:grpSpPr>
        <p:sp>
          <p:nvSpPr>
            <p:cNvPr id="82" name="Google Shape;82;p14"/>
            <p:cNvSpPr/>
            <p:nvPr/>
          </p:nvSpPr>
          <p:spPr>
            <a:xfrm>
              <a:off x="5999340" y="1960450"/>
              <a:ext cx="594300" cy="594300"/>
            </a:xfrm>
            <a:prstGeom prst="ellipse">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txBox="1"/>
            <p:nvPr/>
          </p:nvSpPr>
          <p:spPr>
            <a:xfrm>
              <a:off x="5527887" y="2664225"/>
              <a:ext cx="1537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980000"/>
                  </a:solidFill>
                  <a:latin typeface="Roboto"/>
                  <a:ea typeface="Roboto"/>
                  <a:cs typeface="Roboto"/>
                  <a:sym typeface="Roboto"/>
                </a:rPr>
                <a:t>Future Vision</a:t>
              </a:r>
              <a:endParaRPr b="1">
                <a:solidFill>
                  <a:srgbClr val="980000"/>
                </a:solidFill>
                <a:latin typeface="Roboto"/>
                <a:ea typeface="Roboto"/>
                <a:cs typeface="Roboto"/>
                <a:sym typeface="Roboto"/>
              </a:endParaRPr>
            </a:p>
          </p:txBody>
        </p:sp>
        <p:sp>
          <p:nvSpPr>
            <p:cNvPr id="84" name="Google Shape;84;p14"/>
            <p:cNvSpPr txBox="1"/>
            <p:nvPr/>
          </p:nvSpPr>
          <p:spPr>
            <a:xfrm>
              <a:off x="5527890" y="3121025"/>
              <a:ext cx="15372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858585"/>
                </a:solidFill>
                <a:latin typeface="Roboto"/>
                <a:ea typeface="Roboto"/>
                <a:cs typeface="Roboto"/>
                <a:sym typeface="Roboto"/>
              </a:endParaRPr>
            </a:p>
          </p:txBody>
        </p:sp>
        <p:sp>
          <p:nvSpPr>
            <p:cNvPr id="85" name="Google Shape;85;p14"/>
            <p:cNvSpPr txBox="1"/>
            <p:nvPr/>
          </p:nvSpPr>
          <p:spPr>
            <a:xfrm>
              <a:off x="6078090"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b="1">
                <a:solidFill>
                  <a:srgbClr val="858585"/>
                </a:solidFill>
                <a:latin typeface="Roboto"/>
                <a:ea typeface="Roboto"/>
                <a:cs typeface="Roboto"/>
                <a:sym typeface="Roboto"/>
              </a:endParaRPr>
            </a:p>
          </p:txBody>
        </p:sp>
      </p:grpSp>
      <p:grpSp>
        <p:nvGrpSpPr>
          <p:cNvPr id="86" name="Google Shape;86;p14"/>
          <p:cNvGrpSpPr/>
          <p:nvPr/>
        </p:nvGrpSpPr>
        <p:grpSpPr>
          <a:xfrm>
            <a:off x="7237137" y="1960450"/>
            <a:ext cx="1537206" cy="1897975"/>
            <a:chOff x="7237137" y="1960450"/>
            <a:chExt cx="1537206" cy="1897975"/>
          </a:xfrm>
        </p:grpSpPr>
        <p:sp>
          <p:nvSpPr>
            <p:cNvPr id="87" name="Google Shape;87;p14"/>
            <p:cNvSpPr/>
            <p:nvPr/>
          </p:nvSpPr>
          <p:spPr>
            <a:xfrm>
              <a:off x="7708593" y="1960450"/>
              <a:ext cx="594300" cy="594300"/>
            </a:xfrm>
            <a:prstGeom prst="ellipse">
              <a:avLst/>
            </a:prstGeom>
            <a:noFill/>
            <a:ln w="3810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txBox="1"/>
            <p:nvPr/>
          </p:nvSpPr>
          <p:spPr>
            <a:xfrm>
              <a:off x="7237137" y="2664225"/>
              <a:ext cx="1537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b="1">
                  <a:solidFill>
                    <a:srgbClr val="980000"/>
                  </a:solidFill>
                  <a:latin typeface="Roboto"/>
                  <a:ea typeface="Roboto"/>
                  <a:cs typeface="Roboto"/>
                  <a:sym typeface="Roboto"/>
                </a:rPr>
                <a:t>Questions</a:t>
              </a:r>
              <a:endParaRPr b="1">
                <a:solidFill>
                  <a:srgbClr val="980000"/>
                </a:solidFill>
                <a:latin typeface="Roboto"/>
                <a:ea typeface="Roboto"/>
                <a:cs typeface="Roboto"/>
                <a:sym typeface="Roboto"/>
              </a:endParaRPr>
            </a:p>
          </p:txBody>
        </p:sp>
        <p:sp>
          <p:nvSpPr>
            <p:cNvPr id="89" name="Google Shape;89;p14"/>
            <p:cNvSpPr txBox="1"/>
            <p:nvPr/>
          </p:nvSpPr>
          <p:spPr>
            <a:xfrm>
              <a:off x="7237143" y="3121025"/>
              <a:ext cx="15372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a:solidFill>
                  <a:srgbClr val="858585"/>
                </a:solidFill>
                <a:latin typeface="Roboto"/>
                <a:ea typeface="Roboto"/>
                <a:cs typeface="Roboto"/>
                <a:sym typeface="Roboto"/>
              </a:endParaRPr>
            </a:p>
          </p:txBody>
        </p:sp>
        <p:sp>
          <p:nvSpPr>
            <p:cNvPr id="90" name="Google Shape;90;p14"/>
            <p:cNvSpPr txBox="1"/>
            <p:nvPr/>
          </p:nvSpPr>
          <p:spPr>
            <a:xfrm>
              <a:off x="7787343" y="21216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endParaRPr b="1">
                <a:solidFill>
                  <a:srgbClr val="858585"/>
                </a:solidFill>
                <a:latin typeface="Roboto"/>
                <a:ea typeface="Roboto"/>
                <a:cs typeface="Roboto"/>
                <a:sym typeface="Roboto"/>
              </a:endParaRPr>
            </a:p>
          </p:txBody>
        </p:sp>
      </p:grpSp>
      <p:sp>
        <p:nvSpPr>
          <p:cNvPr id="91" name="Google Shape;91;p14"/>
          <p:cNvSpPr/>
          <p:nvPr/>
        </p:nvSpPr>
        <p:spPr>
          <a:xfrm>
            <a:off x="3438138" y="22514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5184088" y="22514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853963" y="2251413"/>
            <a:ext cx="594300" cy="36900"/>
          </a:xfrm>
          <a:prstGeom prst="roundRect">
            <a:avLst>
              <a:gd name="adj" fmla="val 50000"/>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Background - Stages of Policymaking</a:t>
            </a:r>
            <a:endParaRPr b="1">
              <a:solidFill>
                <a:srgbClr val="FFFFFF"/>
              </a:solidFill>
              <a:latin typeface="Source Sans Pro"/>
              <a:ea typeface="Source Sans Pro"/>
              <a:cs typeface="Source Sans Pro"/>
              <a:sym typeface="Source Sans Pro"/>
            </a:endParaRPr>
          </a:p>
        </p:txBody>
      </p:sp>
      <p:pic>
        <p:nvPicPr>
          <p:cNvPr id="100" name="Google Shape;100;p15"/>
          <p:cNvPicPr preferRelativeResize="0"/>
          <p:nvPr/>
        </p:nvPicPr>
        <p:blipFill>
          <a:blip r:embed="rId3">
            <a:alphaModFix/>
          </a:blip>
          <a:stretch>
            <a:fillRect/>
          </a:stretch>
        </p:blipFill>
        <p:spPr>
          <a:xfrm>
            <a:off x="8023400" y="0"/>
            <a:ext cx="1120600" cy="1120600"/>
          </a:xfrm>
          <a:prstGeom prst="rect">
            <a:avLst/>
          </a:prstGeom>
          <a:noFill/>
          <a:ln>
            <a:noFill/>
          </a:ln>
        </p:spPr>
      </p:pic>
      <p:grpSp>
        <p:nvGrpSpPr>
          <p:cNvPr id="101" name="Google Shape;101;p15"/>
          <p:cNvGrpSpPr/>
          <p:nvPr/>
        </p:nvGrpSpPr>
        <p:grpSpPr>
          <a:xfrm>
            <a:off x="2820225" y="1396025"/>
            <a:ext cx="3175200" cy="3175200"/>
            <a:chOff x="2820225" y="891450"/>
            <a:chExt cx="3175200" cy="3175200"/>
          </a:xfrm>
        </p:grpSpPr>
        <p:sp>
          <p:nvSpPr>
            <p:cNvPr id="102" name="Google Shape;102;p15"/>
            <p:cNvSpPr/>
            <p:nvPr/>
          </p:nvSpPr>
          <p:spPr>
            <a:xfrm rot="10800000">
              <a:off x="2820225" y="891450"/>
              <a:ext cx="3175200" cy="3175200"/>
            </a:xfrm>
            <a:prstGeom prst="blockArc">
              <a:avLst>
                <a:gd name="adj1" fmla="val 5399801"/>
                <a:gd name="adj2" fmla="val 3012680"/>
                <a:gd name="adj3" fmla="val 6939"/>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rot="10800000">
              <a:off x="3175023" y="1179900"/>
              <a:ext cx="450600" cy="450600"/>
            </a:xfrm>
            <a:prstGeom prst="rtTriangle">
              <a:avLst/>
            </a:prstGeom>
            <a:solidFill>
              <a:srgbClr val="D686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15"/>
          <p:cNvGrpSpPr/>
          <p:nvPr/>
        </p:nvGrpSpPr>
        <p:grpSpPr>
          <a:xfrm>
            <a:off x="3798075" y="1280107"/>
            <a:ext cx="1332300" cy="914700"/>
            <a:chOff x="3798075" y="775532"/>
            <a:chExt cx="1332300" cy="914700"/>
          </a:xfrm>
        </p:grpSpPr>
        <p:sp>
          <p:nvSpPr>
            <p:cNvPr id="105" name="Google Shape;105;p15"/>
            <p:cNvSpPr/>
            <p:nvPr/>
          </p:nvSpPr>
          <p:spPr>
            <a:xfrm>
              <a:off x="3798075" y="1060532"/>
              <a:ext cx="1332300" cy="6297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Source Sans Pro"/>
                  <a:ea typeface="Source Sans Pro"/>
                  <a:cs typeface="Source Sans Pro"/>
                  <a:sym typeface="Source Sans Pro"/>
                </a:rPr>
                <a:t>More information</a:t>
              </a:r>
              <a:endParaRPr>
                <a:solidFill>
                  <a:srgbClr val="FFFFFF"/>
                </a:solidFill>
                <a:latin typeface="Source Sans Pro"/>
                <a:ea typeface="Source Sans Pro"/>
                <a:cs typeface="Source Sans Pro"/>
                <a:sym typeface="Source Sans Pro"/>
              </a:endParaRPr>
            </a:p>
          </p:txBody>
        </p:sp>
        <p:sp>
          <p:nvSpPr>
            <p:cNvPr id="106" name="Google Shape;106;p15"/>
            <p:cNvSpPr/>
            <p:nvPr/>
          </p:nvSpPr>
          <p:spPr>
            <a:xfrm>
              <a:off x="3798075" y="775532"/>
              <a:ext cx="1332300" cy="285000"/>
            </a:xfrm>
            <a:prstGeom prst="round1Rect">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Agenda Setting</a:t>
              </a:r>
              <a:endParaRPr sz="1200">
                <a:solidFill>
                  <a:srgbClr val="FFFFFF"/>
                </a:solidFill>
                <a:latin typeface="Source Sans Pro"/>
                <a:ea typeface="Source Sans Pro"/>
                <a:cs typeface="Source Sans Pro"/>
                <a:sym typeface="Source Sans Pro"/>
              </a:endParaRPr>
            </a:p>
          </p:txBody>
        </p:sp>
      </p:grpSp>
      <p:grpSp>
        <p:nvGrpSpPr>
          <p:cNvPr id="107" name="Google Shape;107;p15"/>
          <p:cNvGrpSpPr/>
          <p:nvPr/>
        </p:nvGrpSpPr>
        <p:grpSpPr>
          <a:xfrm>
            <a:off x="2389575" y="2576052"/>
            <a:ext cx="1332300" cy="914700"/>
            <a:chOff x="2389575" y="2071477"/>
            <a:chExt cx="1332300" cy="914700"/>
          </a:xfrm>
        </p:grpSpPr>
        <p:sp>
          <p:nvSpPr>
            <p:cNvPr id="108" name="Google Shape;108;p15"/>
            <p:cNvSpPr/>
            <p:nvPr/>
          </p:nvSpPr>
          <p:spPr>
            <a:xfrm>
              <a:off x="2389575" y="2356477"/>
              <a:ext cx="1332300" cy="6297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Source Sans Pro"/>
                  <a:ea typeface="Source Sans Pro"/>
                  <a:cs typeface="Source Sans Pro"/>
                  <a:sym typeface="Source Sans Pro"/>
                </a:rPr>
                <a:t>Greater accountability</a:t>
              </a:r>
              <a:endParaRPr>
                <a:solidFill>
                  <a:srgbClr val="FFFFFF"/>
                </a:solidFill>
                <a:latin typeface="Source Sans Pro"/>
                <a:ea typeface="Source Sans Pro"/>
                <a:cs typeface="Source Sans Pro"/>
                <a:sym typeface="Source Sans Pro"/>
              </a:endParaRPr>
            </a:p>
          </p:txBody>
        </p:sp>
        <p:sp>
          <p:nvSpPr>
            <p:cNvPr id="109" name="Google Shape;109;p15"/>
            <p:cNvSpPr/>
            <p:nvPr/>
          </p:nvSpPr>
          <p:spPr>
            <a:xfrm>
              <a:off x="2389575" y="2071477"/>
              <a:ext cx="1332300" cy="285000"/>
            </a:xfrm>
            <a:prstGeom prst="round1Rect">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Evaluation</a:t>
              </a:r>
              <a:endParaRPr sz="1200">
                <a:solidFill>
                  <a:srgbClr val="FFFFFF"/>
                </a:solidFill>
                <a:latin typeface="Source Sans Pro"/>
                <a:ea typeface="Source Sans Pro"/>
                <a:cs typeface="Source Sans Pro"/>
                <a:sym typeface="Source Sans Pro"/>
              </a:endParaRPr>
            </a:p>
          </p:txBody>
        </p:sp>
      </p:grpSp>
      <p:grpSp>
        <p:nvGrpSpPr>
          <p:cNvPr id="110" name="Google Shape;110;p15"/>
          <p:cNvGrpSpPr/>
          <p:nvPr/>
        </p:nvGrpSpPr>
        <p:grpSpPr>
          <a:xfrm>
            <a:off x="4731062" y="3872000"/>
            <a:ext cx="1476721" cy="914450"/>
            <a:chOff x="4731075" y="3367427"/>
            <a:chExt cx="1332300" cy="914450"/>
          </a:xfrm>
        </p:grpSpPr>
        <p:sp>
          <p:nvSpPr>
            <p:cNvPr id="111" name="Google Shape;111;p15"/>
            <p:cNvSpPr/>
            <p:nvPr/>
          </p:nvSpPr>
          <p:spPr>
            <a:xfrm>
              <a:off x="4731075" y="3652177"/>
              <a:ext cx="1332300" cy="6297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Source Sans Pro"/>
                  <a:ea typeface="Source Sans Pro"/>
                  <a:cs typeface="Source Sans Pro"/>
                  <a:sym typeface="Source Sans Pro"/>
                </a:rPr>
                <a:t>Enhanced transparency</a:t>
              </a:r>
              <a:endParaRPr>
                <a:solidFill>
                  <a:srgbClr val="FFFFFF"/>
                </a:solidFill>
                <a:latin typeface="Source Sans Pro"/>
                <a:ea typeface="Source Sans Pro"/>
                <a:cs typeface="Source Sans Pro"/>
                <a:sym typeface="Source Sans Pro"/>
              </a:endParaRPr>
            </a:p>
          </p:txBody>
        </p:sp>
        <p:sp>
          <p:nvSpPr>
            <p:cNvPr id="112" name="Google Shape;112;p15"/>
            <p:cNvSpPr/>
            <p:nvPr/>
          </p:nvSpPr>
          <p:spPr>
            <a:xfrm>
              <a:off x="4731075" y="3367427"/>
              <a:ext cx="1332300" cy="285000"/>
            </a:xfrm>
            <a:prstGeom prst="round1Rect">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Solution Definition</a:t>
              </a:r>
              <a:endParaRPr sz="1200">
                <a:solidFill>
                  <a:srgbClr val="FFFFFF"/>
                </a:solidFill>
                <a:latin typeface="Source Sans Pro"/>
                <a:ea typeface="Source Sans Pro"/>
                <a:cs typeface="Source Sans Pro"/>
                <a:sym typeface="Source Sans Pro"/>
              </a:endParaRPr>
            </a:p>
          </p:txBody>
        </p:sp>
      </p:grpSp>
      <p:grpSp>
        <p:nvGrpSpPr>
          <p:cNvPr id="113" name="Google Shape;113;p15"/>
          <p:cNvGrpSpPr/>
          <p:nvPr/>
        </p:nvGrpSpPr>
        <p:grpSpPr>
          <a:xfrm>
            <a:off x="2734175" y="3871752"/>
            <a:ext cx="1332300" cy="914700"/>
            <a:chOff x="2734175" y="3367177"/>
            <a:chExt cx="1332300" cy="914700"/>
          </a:xfrm>
        </p:grpSpPr>
        <p:sp>
          <p:nvSpPr>
            <p:cNvPr id="114" name="Google Shape;114;p15"/>
            <p:cNvSpPr/>
            <p:nvPr/>
          </p:nvSpPr>
          <p:spPr>
            <a:xfrm>
              <a:off x="2734175" y="3652177"/>
              <a:ext cx="1332300" cy="6297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Source Sans Pro"/>
                  <a:ea typeface="Source Sans Pro"/>
                  <a:cs typeface="Source Sans Pro"/>
                  <a:sym typeface="Source Sans Pro"/>
                </a:rPr>
                <a:t>Increased effectiveness</a:t>
              </a:r>
              <a:endParaRPr>
                <a:solidFill>
                  <a:srgbClr val="FFFFFF"/>
                </a:solidFill>
                <a:latin typeface="Source Sans Pro"/>
                <a:ea typeface="Source Sans Pro"/>
                <a:cs typeface="Source Sans Pro"/>
                <a:sym typeface="Source Sans Pro"/>
              </a:endParaRPr>
            </a:p>
          </p:txBody>
        </p:sp>
        <p:sp>
          <p:nvSpPr>
            <p:cNvPr id="115" name="Google Shape;115;p15"/>
            <p:cNvSpPr/>
            <p:nvPr/>
          </p:nvSpPr>
          <p:spPr>
            <a:xfrm>
              <a:off x="2734175" y="3367177"/>
              <a:ext cx="1332300" cy="285000"/>
            </a:xfrm>
            <a:prstGeom prst="round1Rect">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Implementation</a:t>
              </a:r>
              <a:endParaRPr sz="1200">
                <a:solidFill>
                  <a:srgbClr val="FFFFFF"/>
                </a:solidFill>
                <a:latin typeface="Source Sans Pro"/>
                <a:ea typeface="Source Sans Pro"/>
                <a:cs typeface="Source Sans Pro"/>
                <a:sym typeface="Source Sans Pro"/>
              </a:endParaRPr>
            </a:p>
          </p:txBody>
        </p:sp>
      </p:grpSp>
      <p:grpSp>
        <p:nvGrpSpPr>
          <p:cNvPr id="116" name="Google Shape;116;p15"/>
          <p:cNvGrpSpPr/>
          <p:nvPr/>
        </p:nvGrpSpPr>
        <p:grpSpPr>
          <a:xfrm>
            <a:off x="5206764" y="2576038"/>
            <a:ext cx="1457669" cy="914700"/>
            <a:chOff x="5206575" y="2071477"/>
            <a:chExt cx="1332300" cy="914700"/>
          </a:xfrm>
        </p:grpSpPr>
        <p:sp>
          <p:nvSpPr>
            <p:cNvPr id="117" name="Google Shape;117;p15"/>
            <p:cNvSpPr/>
            <p:nvPr/>
          </p:nvSpPr>
          <p:spPr>
            <a:xfrm>
              <a:off x="5206575" y="2356477"/>
              <a:ext cx="1332300" cy="629700"/>
            </a:xfrm>
            <a:prstGeom prst="rect">
              <a:avLst/>
            </a:prstGeom>
            <a:solidFill>
              <a:srgbClr val="701C7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latin typeface="Source Sans Pro"/>
                  <a:ea typeface="Source Sans Pro"/>
                  <a:cs typeface="Source Sans Pro"/>
                  <a:sym typeface="Source Sans Pro"/>
                </a:rPr>
                <a:t>Accelerated innovation</a:t>
              </a:r>
              <a:endParaRPr>
                <a:solidFill>
                  <a:srgbClr val="FFFFFF"/>
                </a:solidFill>
                <a:latin typeface="Source Sans Pro"/>
                <a:ea typeface="Source Sans Pro"/>
                <a:cs typeface="Source Sans Pro"/>
                <a:sym typeface="Source Sans Pro"/>
              </a:endParaRPr>
            </a:p>
          </p:txBody>
        </p:sp>
        <p:sp>
          <p:nvSpPr>
            <p:cNvPr id="118" name="Google Shape;118;p15"/>
            <p:cNvSpPr/>
            <p:nvPr/>
          </p:nvSpPr>
          <p:spPr>
            <a:xfrm>
              <a:off x="5206575" y="2071477"/>
              <a:ext cx="1332300" cy="285000"/>
            </a:xfrm>
            <a:prstGeom prst="round1Rect">
              <a:avLst>
                <a:gd name="adj" fmla="val 50000"/>
              </a:avLst>
            </a:prstGeom>
            <a:solidFill>
              <a:srgbClr val="551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Source Sans Pro"/>
                  <a:ea typeface="Source Sans Pro"/>
                  <a:cs typeface="Source Sans Pro"/>
                  <a:sym typeface="Source Sans Pro"/>
                </a:rPr>
                <a:t>Problem Definition</a:t>
              </a:r>
              <a:endParaRPr sz="1200">
                <a:solidFill>
                  <a:srgbClr val="FFFFFF"/>
                </a:solidFill>
                <a:latin typeface="Source Sans Pro"/>
                <a:ea typeface="Source Sans Pro"/>
                <a:cs typeface="Source Sans Pro"/>
                <a:sym typeface="Source Sans Pr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6"/>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Background - Crowdsourcing</a:t>
            </a:r>
            <a:endParaRPr b="1">
              <a:solidFill>
                <a:srgbClr val="FFFFFF"/>
              </a:solidFill>
              <a:latin typeface="Source Sans Pro"/>
              <a:ea typeface="Source Sans Pro"/>
              <a:cs typeface="Source Sans Pro"/>
              <a:sym typeface="Source Sans Pro"/>
            </a:endParaRPr>
          </a:p>
        </p:txBody>
      </p:sp>
      <p:pic>
        <p:nvPicPr>
          <p:cNvPr id="125" name="Google Shape;125;p16"/>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26" name="Google Shape;126;p16"/>
          <p:cNvPicPr preferRelativeResize="0"/>
          <p:nvPr/>
        </p:nvPicPr>
        <p:blipFill rotWithShape="1">
          <a:blip r:embed="rId4">
            <a:alphaModFix/>
          </a:blip>
          <a:srcRect l="4745" t="18779" r="3460" b="14531"/>
          <a:stretch/>
        </p:blipFill>
        <p:spPr>
          <a:xfrm>
            <a:off x="2735775" y="2452625"/>
            <a:ext cx="3461751" cy="2479699"/>
          </a:xfrm>
          <a:prstGeom prst="rect">
            <a:avLst/>
          </a:prstGeom>
          <a:noFill/>
          <a:ln>
            <a:noFill/>
          </a:ln>
        </p:spPr>
      </p:pic>
      <p:sp>
        <p:nvSpPr>
          <p:cNvPr id="127" name="Google Shape;127;p16"/>
          <p:cNvSpPr txBox="1"/>
          <p:nvPr/>
        </p:nvSpPr>
        <p:spPr>
          <a:xfrm>
            <a:off x="311700" y="1388975"/>
            <a:ext cx="7723500" cy="87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latin typeface="Source Sans Pro"/>
                <a:ea typeface="Source Sans Pro"/>
                <a:cs typeface="Source Sans Pro"/>
                <a:sym typeface="Source Sans Pro"/>
              </a:rPr>
              <a:t>Crowdsourcing is an open call for anybody to participate in an online task. </a:t>
            </a:r>
            <a:r>
              <a:rPr lang="en" sz="1800" dirty="0">
                <a:latin typeface="Source Sans Pro"/>
                <a:ea typeface="Source Sans Pro"/>
                <a:cs typeface="Source Sans Pro"/>
                <a:sym typeface="Source Sans Pro"/>
              </a:rPr>
              <a:t>It’s widely used as a knowledge search and problem-solving method in the public and private sector.</a:t>
            </a:r>
            <a:endParaRPr sz="1800" dirty="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7"/>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Background - Citizen Participation in Madrid</a:t>
            </a:r>
            <a:endParaRPr b="1">
              <a:solidFill>
                <a:srgbClr val="FFFFFF"/>
              </a:solidFill>
              <a:latin typeface="Source Sans Pro"/>
              <a:ea typeface="Source Sans Pro"/>
              <a:cs typeface="Source Sans Pro"/>
              <a:sym typeface="Source Sans Pro"/>
            </a:endParaRPr>
          </a:p>
        </p:txBody>
      </p:sp>
      <p:pic>
        <p:nvPicPr>
          <p:cNvPr id="134" name="Google Shape;134;p17"/>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35" name="Google Shape;135;p17"/>
          <p:cNvPicPr preferRelativeResize="0"/>
          <p:nvPr/>
        </p:nvPicPr>
        <p:blipFill>
          <a:blip r:embed="rId4">
            <a:alphaModFix/>
          </a:blip>
          <a:stretch>
            <a:fillRect/>
          </a:stretch>
        </p:blipFill>
        <p:spPr>
          <a:xfrm>
            <a:off x="3061200" y="2013975"/>
            <a:ext cx="6082788" cy="1796251"/>
          </a:xfrm>
          <a:prstGeom prst="rect">
            <a:avLst/>
          </a:prstGeom>
          <a:noFill/>
          <a:ln>
            <a:noFill/>
          </a:ln>
        </p:spPr>
      </p:pic>
      <p:graphicFrame>
        <p:nvGraphicFramePr>
          <p:cNvPr id="136" name="Google Shape;136;p17"/>
          <p:cNvGraphicFramePr/>
          <p:nvPr/>
        </p:nvGraphicFramePr>
        <p:xfrm>
          <a:off x="203800" y="2013975"/>
          <a:ext cx="3000000" cy="3000000"/>
        </p:xfrm>
        <a:graphic>
          <a:graphicData uri="http://schemas.openxmlformats.org/drawingml/2006/table">
            <a:tbl>
              <a:tblPr>
                <a:noFill/>
                <a:tableStyleId>{DB5B6B43-D289-4561-942A-AD1363A07659}</a:tableStyleId>
              </a:tblPr>
              <a:tblGrid>
                <a:gridCol w="2629325">
                  <a:extLst>
                    <a:ext uri="{9D8B030D-6E8A-4147-A177-3AD203B41FA5}">
                      <a16:colId xmlns:a16="http://schemas.microsoft.com/office/drawing/2014/main" val="20000"/>
                    </a:ext>
                  </a:extLst>
                </a:gridCol>
              </a:tblGrid>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Decide Madrid</a:t>
                      </a:r>
                      <a:endParaRPr sz="1800">
                        <a:latin typeface="Source Sans Pro"/>
                        <a:ea typeface="Source Sans Pro"/>
                        <a:cs typeface="Source Sans Pro"/>
                        <a:sym typeface="Source Sans Pro"/>
                      </a:endParaRPr>
                    </a:p>
                  </a:txBody>
                  <a:tcPr marL="91425" marR="91425" marT="91425" marB="91425"/>
                </a:tc>
                <a:extLst>
                  <a:ext uri="{0D108BD9-81ED-4DB2-BD59-A6C34878D82A}">
                    <a16:rowId xmlns:a16="http://schemas.microsoft.com/office/drawing/2014/main" val="10000"/>
                  </a:ext>
                </a:extLst>
              </a:tr>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Participatory Budgeting</a:t>
                      </a:r>
                      <a:endParaRPr sz="1800">
                        <a:latin typeface="Source Sans Pro"/>
                        <a:ea typeface="Source Sans Pro"/>
                        <a:cs typeface="Source Sans Pro"/>
                        <a:sym typeface="Source Sans Pro"/>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Local Forums</a:t>
                      </a:r>
                      <a:endParaRPr sz="1800">
                        <a:latin typeface="Source Sans Pro"/>
                        <a:ea typeface="Source Sans Pro"/>
                        <a:cs typeface="Source Sans Pro"/>
                        <a:sym typeface="Source Sans Pr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Citizen Observatory</a:t>
                      </a:r>
                      <a:endParaRPr sz="1800">
                        <a:latin typeface="Source Sans Pro"/>
                        <a:ea typeface="Source Sans Pro"/>
                        <a:cs typeface="Source Sans Pro"/>
                        <a:sym typeface="Source Sans Pr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G-1000</a:t>
                      </a:r>
                      <a:endParaRPr sz="1800">
                        <a:latin typeface="Source Sans Pro"/>
                        <a:ea typeface="Source Sans Pro"/>
                        <a:cs typeface="Source Sans Pro"/>
                        <a:sym typeface="Source Sans Pr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51875">
                <a:tc>
                  <a:txBody>
                    <a:bodyPr/>
                    <a:lstStyle/>
                    <a:p>
                      <a:pPr marL="0" lvl="0" indent="0" algn="l" rtl="0">
                        <a:spcBef>
                          <a:spcPts val="0"/>
                        </a:spcBef>
                        <a:spcAft>
                          <a:spcPts val="0"/>
                        </a:spcAft>
                        <a:buNone/>
                      </a:pPr>
                      <a:r>
                        <a:rPr lang="en" sz="1800">
                          <a:latin typeface="Source Sans Pro"/>
                          <a:ea typeface="Source Sans Pro"/>
                          <a:cs typeface="Source Sans Pro"/>
                          <a:sym typeface="Source Sans Pro"/>
                        </a:rPr>
                        <a:t>Co-Design of Libraries</a:t>
                      </a:r>
                      <a:endParaRPr sz="1800">
                        <a:latin typeface="Source Sans Pro"/>
                        <a:ea typeface="Source Sans Pro"/>
                        <a:cs typeface="Source Sans Pro"/>
                        <a:sym typeface="Source Sans Pro"/>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37" name="Google Shape;137;p17"/>
          <p:cNvSpPr txBox="1"/>
          <p:nvPr/>
        </p:nvSpPr>
        <p:spPr>
          <a:xfrm>
            <a:off x="203800" y="1257425"/>
            <a:ext cx="2629200" cy="65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800" b="1">
                <a:solidFill>
                  <a:schemeClr val="dk1"/>
                </a:solidFill>
                <a:latin typeface="Source Sans Pro"/>
                <a:ea typeface="Source Sans Pro"/>
                <a:cs typeface="Source Sans Pro"/>
                <a:sym typeface="Source Sans Pro"/>
              </a:rPr>
              <a:t>Participatory Initiatives in Madrid</a:t>
            </a:r>
            <a:endParaRPr sz="1800" b="1">
              <a:solidFill>
                <a:schemeClr val="dk1"/>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Background - Participatory Budgeting</a:t>
            </a:r>
            <a:endParaRPr b="1">
              <a:solidFill>
                <a:srgbClr val="FFFFFF"/>
              </a:solidFill>
              <a:latin typeface="Source Sans Pro"/>
              <a:ea typeface="Source Sans Pro"/>
              <a:cs typeface="Source Sans Pro"/>
              <a:sym typeface="Source Sans Pro"/>
            </a:endParaRPr>
          </a:p>
        </p:txBody>
      </p:sp>
      <p:pic>
        <p:nvPicPr>
          <p:cNvPr id="144" name="Google Shape;144;p18"/>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45" name="Google Shape;145;p18"/>
          <p:cNvPicPr preferRelativeResize="0"/>
          <p:nvPr/>
        </p:nvPicPr>
        <p:blipFill>
          <a:blip r:embed="rId4">
            <a:alphaModFix/>
          </a:blip>
          <a:stretch>
            <a:fillRect/>
          </a:stretch>
        </p:blipFill>
        <p:spPr>
          <a:xfrm>
            <a:off x="123113" y="2759550"/>
            <a:ext cx="2819400" cy="2057400"/>
          </a:xfrm>
          <a:prstGeom prst="rect">
            <a:avLst/>
          </a:prstGeom>
          <a:noFill/>
          <a:ln>
            <a:noFill/>
          </a:ln>
        </p:spPr>
      </p:pic>
      <p:pic>
        <p:nvPicPr>
          <p:cNvPr id="146" name="Google Shape;146;p18"/>
          <p:cNvPicPr preferRelativeResize="0"/>
          <p:nvPr/>
        </p:nvPicPr>
        <p:blipFill>
          <a:blip r:embed="rId5">
            <a:alphaModFix/>
          </a:blip>
          <a:stretch>
            <a:fillRect/>
          </a:stretch>
        </p:blipFill>
        <p:spPr>
          <a:xfrm>
            <a:off x="3071100" y="2759550"/>
            <a:ext cx="2819400" cy="2133600"/>
          </a:xfrm>
          <a:prstGeom prst="rect">
            <a:avLst/>
          </a:prstGeom>
          <a:noFill/>
          <a:ln>
            <a:noFill/>
          </a:ln>
        </p:spPr>
      </p:pic>
      <p:pic>
        <p:nvPicPr>
          <p:cNvPr id="147" name="Google Shape;147;p18"/>
          <p:cNvPicPr preferRelativeResize="0"/>
          <p:nvPr/>
        </p:nvPicPr>
        <p:blipFill>
          <a:blip r:embed="rId6">
            <a:alphaModFix/>
          </a:blip>
          <a:stretch>
            <a:fillRect/>
          </a:stretch>
        </p:blipFill>
        <p:spPr>
          <a:xfrm>
            <a:off x="6223663" y="2797650"/>
            <a:ext cx="2933700" cy="2057400"/>
          </a:xfrm>
          <a:prstGeom prst="rect">
            <a:avLst/>
          </a:prstGeom>
          <a:noFill/>
          <a:ln>
            <a:noFill/>
          </a:ln>
        </p:spPr>
      </p:pic>
      <p:pic>
        <p:nvPicPr>
          <p:cNvPr id="148" name="Google Shape;148;p18"/>
          <p:cNvPicPr preferRelativeResize="0"/>
          <p:nvPr/>
        </p:nvPicPr>
        <p:blipFill rotWithShape="1">
          <a:blip r:embed="rId7">
            <a:alphaModFix/>
          </a:blip>
          <a:srcRect r="25633"/>
          <a:stretch/>
        </p:blipFill>
        <p:spPr>
          <a:xfrm>
            <a:off x="-13362" y="2361688"/>
            <a:ext cx="2836473" cy="2538654"/>
          </a:xfrm>
          <a:prstGeom prst="rect">
            <a:avLst/>
          </a:prstGeom>
          <a:noFill/>
          <a:ln>
            <a:noFill/>
          </a:ln>
        </p:spPr>
      </p:pic>
      <p:pic>
        <p:nvPicPr>
          <p:cNvPr id="149" name="Google Shape;149;p18"/>
          <p:cNvPicPr preferRelativeResize="0"/>
          <p:nvPr/>
        </p:nvPicPr>
        <p:blipFill>
          <a:blip r:embed="rId8">
            <a:alphaModFix/>
          </a:blip>
          <a:stretch>
            <a:fillRect/>
          </a:stretch>
        </p:blipFill>
        <p:spPr>
          <a:xfrm>
            <a:off x="0" y="1120603"/>
            <a:ext cx="9143999" cy="1093443"/>
          </a:xfrm>
          <a:prstGeom prst="rect">
            <a:avLst/>
          </a:prstGeom>
          <a:noFill/>
          <a:ln>
            <a:noFill/>
          </a:ln>
        </p:spPr>
      </p:pic>
      <p:pic>
        <p:nvPicPr>
          <p:cNvPr id="150" name="Google Shape;150;p18"/>
          <p:cNvPicPr preferRelativeResize="0"/>
          <p:nvPr/>
        </p:nvPicPr>
        <p:blipFill>
          <a:blip r:embed="rId9">
            <a:alphaModFix/>
          </a:blip>
          <a:stretch>
            <a:fillRect/>
          </a:stretch>
        </p:blipFill>
        <p:spPr>
          <a:xfrm>
            <a:off x="2849838" y="2434175"/>
            <a:ext cx="3190774" cy="2412726"/>
          </a:xfrm>
          <a:prstGeom prst="rect">
            <a:avLst/>
          </a:prstGeom>
          <a:noFill/>
          <a:ln>
            <a:noFill/>
          </a:ln>
        </p:spPr>
      </p:pic>
      <p:pic>
        <p:nvPicPr>
          <p:cNvPr id="151" name="Google Shape;151;p18"/>
          <p:cNvPicPr preferRelativeResize="0"/>
          <p:nvPr/>
        </p:nvPicPr>
        <p:blipFill>
          <a:blip r:embed="rId10">
            <a:alphaModFix/>
          </a:blip>
          <a:stretch>
            <a:fillRect/>
          </a:stretch>
        </p:blipFill>
        <p:spPr>
          <a:xfrm>
            <a:off x="6067345" y="2474087"/>
            <a:ext cx="2937616" cy="23328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9"/>
          <p:cNvPicPr preferRelativeResize="0"/>
          <p:nvPr/>
        </p:nvPicPr>
        <p:blipFill>
          <a:blip r:embed="rId3">
            <a:alphaModFix/>
          </a:blip>
          <a:stretch>
            <a:fillRect/>
          </a:stretch>
        </p:blipFill>
        <p:spPr>
          <a:xfrm>
            <a:off x="1554225" y="1241275"/>
            <a:ext cx="5559925" cy="3718200"/>
          </a:xfrm>
          <a:prstGeom prst="rect">
            <a:avLst/>
          </a:prstGeom>
          <a:noFill/>
          <a:ln>
            <a:noFill/>
          </a:ln>
        </p:spPr>
      </p:pic>
      <p:sp>
        <p:nvSpPr>
          <p:cNvPr id="157" name="Google Shape;157;p19"/>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Problem - Participatory Budget Process</a:t>
            </a:r>
            <a:endParaRPr b="1">
              <a:solidFill>
                <a:srgbClr val="FFFFFF"/>
              </a:solidFill>
              <a:latin typeface="Source Sans Pro"/>
              <a:ea typeface="Source Sans Pro"/>
              <a:cs typeface="Source Sans Pro"/>
              <a:sym typeface="Source Sans Pro"/>
            </a:endParaRPr>
          </a:p>
        </p:txBody>
      </p:sp>
      <p:pic>
        <p:nvPicPr>
          <p:cNvPr id="159" name="Google Shape;159;p19"/>
          <p:cNvPicPr preferRelativeResize="0"/>
          <p:nvPr/>
        </p:nvPicPr>
        <p:blipFill>
          <a:blip r:embed="rId4">
            <a:alphaModFix/>
          </a:blip>
          <a:stretch>
            <a:fillRect/>
          </a:stretch>
        </p:blipFill>
        <p:spPr>
          <a:xfrm>
            <a:off x="8023400" y="0"/>
            <a:ext cx="1120600" cy="1120600"/>
          </a:xfrm>
          <a:prstGeom prst="rect">
            <a:avLst/>
          </a:prstGeom>
          <a:noFill/>
          <a:ln>
            <a:noFill/>
          </a:ln>
        </p:spPr>
      </p:pic>
      <p:pic>
        <p:nvPicPr>
          <p:cNvPr id="160" name="Google Shape;160;p19"/>
          <p:cNvPicPr preferRelativeResize="0"/>
          <p:nvPr/>
        </p:nvPicPr>
        <p:blipFill>
          <a:blip r:embed="rId5">
            <a:alphaModFix/>
          </a:blip>
          <a:stretch>
            <a:fillRect/>
          </a:stretch>
        </p:blipFill>
        <p:spPr>
          <a:xfrm>
            <a:off x="1554225" y="1241275"/>
            <a:ext cx="5559925" cy="371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1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64"/>
        <p:cNvGrpSpPr/>
        <p:nvPr/>
      </p:nvGrpSpPr>
      <p:grpSpPr>
        <a:xfrm>
          <a:off x="0" y="0"/>
          <a:ext cx="0" cy="0"/>
          <a:chOff x="0" y="0"/>
          <a:chExt cx="0" cy="0"/>
        </a:xfrm>
      </p:grpSpPr>
      <p:sp>
        <p:nvSpPr>
          <p:cNvPr id="165" name="Google Shape;165;p20"/>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Problem - Participatory Budget Process</a:t>
            </a:r>
            <a:endParaRPr b="1">
              <a:solidFill>
                <a:srgbClr val="FFFFFF"/>
              </a:solidFill>
              <a:latin typeface="Source Sans Pro"/>
              <a:ea typeface="Source Sans Pro"/>
              <a:cs typeface="Source Sans Pro"/>
              <a:sym typeface="Source Sans Pro"/>
            </a:endParaRPr>
          </a:p>
        </p:txBody>
      </p:sp>
      <p:pic>
        <p:nvPicPr>
          <p:cNvPr id="167" name="Google Shape;167;p20"/>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68" name="Google Shape;168;p20"/>
          <p:cNvPicPr preferRelativeResize="0"/>
          <p:nvPr/>
        </p:nvPicPr>
        <p:blipFill>
          <a:blip r:embed="rId4">
            <a:alphaModFix/>
          </a:blip>
          <a:stretch>
            <a:fillRect/>
          </a:stretch>
        </p:blipFill>
        <p:spPr>
          <a:xfrm>
            <a:off x="1469850" y="1272900"/>
            <a:ext cx="5559925" cy="3718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1"/>
          <p:cNvSpPr/>
          <p:nvPr/>
        </p:nvSpPr>
        <p:spPr>
          <a:xfrm>
            <a:off x="0" y="0"/>
            <a:ext cx="9144000" cy="1120500"/>
          </a:xfrm>
          <a:prstGeom prst="rect">
            <a:avLst/>
          </a:prstGeom>
          <a:solidFill>
            <a:srgbClr val="0D46F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1"/>
          <p:cNvSpPr txBox="1">
            <a:spLocks noGrp="1"/>
          </p:cNvSpPr>
          <p:nvPr>
            <p:ph type="title"/>
          </p:nvPr>
        </p:nvSpPr>
        <p:spPr>
          <a:xfrm>
            <a:off x="311700" y="273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Source Sans Pro"/>
                <a:ea typeface="Source Sans Pro"/>
                <a:cs typeface="Source Sans Pro"/>
                <a:sym typeface="Source Sans Pro"/>
              </a:rPr>
              <a:t>Problem</a:t>
            </a:r>
            <a:endParaRPr b="1">
              <a:solidFill>
                <a:srgbClr val="FFFFFF"/>
              </a:solidFill>
              <a:latin typeface="Source Sans Pro"/>
              <a:ea typeface="Source Sans Pro"/>
              <a:cs typeface="Source Sans Pro"/>
              <a:sym typeface="Source Sans Pro"/>
            </a:endParaRPr>
          </a:p>
        </p:txBody>
      </p:sp>
      <p:pic>
        <p:nvPicPr>
          <p:cNvPr id="175" name="Google Shape;175;p21"/>
          <p:cNvPicPr preferRelativeResize="0"/>
          <p:nvPr/>
        </p:nvPicPr>
        <p:blipFill>
          <a:blip r:embed="rId3">
            <a:alphaModFix/>
          </a:blip>
          <a:stretch>
            <a:fillRect/>
          </a:stretch>
        </p:blipFill>
        <p:spPr>
          <a:xfrm>
            <a:off x="8023400" y="0"/>
            <a:ext cx="1120600" cy="1120600"/>
          </a:xfrm>
          <a:prstGeom prst="rect">
            <a:avLst/>
          </a:prstGeom>
          <a:noFill/>
          <a:ln>
            <a:noFill/>
          </a:ln>
        </p:spPr>
      </p:pic>
      <p:pic>
        <p:nvPicPr>
          <p:cNvPr id="176" name="Google Shape;176;p21"/>
          <p:cNvPicPr preferRelativeResize="0"/>
          <p:nvPr/>
        </p:nvPicPr>
        <p:blipFill>
          <a:blip r:embed="rId4">
            <a:alphaModFix/>
          </a:blip>
          <a:stretch>
            <a:fillRect/>
          </a:stretch>
        </p:blipFill>
        <p:spPr>
          <a:xfrm>
            <a:off x="2197225" y="3229425"/>
            <a:ext cx="4682800" cy="1478000"/>
          </a:xfrm>
          <a:prstGeom prst="rect">
            <a:avLst/>
          </a:prstGeom>
          <a:noFill/>
          <a:ln>
            <a:noFill/>
          </a:ln>
        </p:spPr>
      </p:pic>
      <p:sp>
        <p:nvSpPr>
          <p:cNvPr id="177" name="Google Shape;177;p21"/>
          <p:cNvSpPr txBox="1"/>
          <p:nvPr/>
        </p:nvSpPr>
        <p:spPr>
          <a:xfrm>
            <a:off x="506250" y="1192950"/>
            <a:ext cx="7723500" cy="1778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Font typeface="Source Sans Pro"/>
              <a:buChar char="●"/>
            </a:pPr>
            <a:r>
              <a:rPr lang="en" sz="1800">
                <a:latin typeface="Source Sans Pro"/>
                <a:ea typeface="Source Sans Pro"/>
                <a:cs typeface="Source Sans Pro"/>
                <a:sym typeface="Source Sans Pro"/>
              </a:rPr>
              <a:t>City officials spend significant effort manually reviewing and evaluating citizen budget proposals. It isn’t feasible for them to evaluate each and every proposal. </a:t>
            </a:r>
            <a:endParaRPr sz="1800">
              <a:latin typeface="Source Sans Pro"/>
              <a:ea typeface="Source Sans Pro"/>
              <a:cs typeface="Source Sans Pro"/>
              <a:sym typeface="Source Sans Pro"/>
            </a:endParaRPr>
          </a:p>
          <a:p>
            <a:pPr marL="457200" lvl="0" indent="-342900" algn="l" rtl="0">
              <a:lnSpc>
                <a:spcPct val="115000"/>
              </a:lnSpc>
              <a:spcBef>
                <a:spcPts val="0"/>
              </a:spcBef>
              <a:spcAft>
                <a:spcPts val="0"/>
              </a:spcAft>
              <a:buClr>
                <a:schemeClr val="dk1"/>
              </a:buClr>
              <a:buSzPts val="1800"/>
              <a:buFont typeface="Source Sans Pro"/>
              <a:buChar char="●"/>
            </a:pPr>
            <a:r>
              <a:rPr lang="en" sz="1800">
                <a:solidFill>
                  <a:schemeClr val="dk1"/>
                </a:solidFill>
                <a:latin typeface="Source Sans Pro"/>
                <a:ea typeface="Source Sans Pro"/>
                <a:cs typeface="Source Sans Pro"/>
                <a:sym typeface="Source Sans Pro"/>
              </a:rPr>
              <a:t>How can Madrid (and other local governments) make sense of and </a:t>
            </a:r>
            <a:r>
              <a:rPr lang="en" sz="1800" b="1">
                <a:solidFill>
                  <a:schemeClr val="dk1"/>
                </a:solidFill>
                <a:latin typeface="Source Sans Pro"/>
                <a:ea typeface="Source Sans Pro"/>
                <a:cs typeface="Source Sans Pro"/>
                <a:sym typeface="Source Sans Pro"/>
              </a:rPr>
              <a:t>gain insight</a:t>
            </a:r>
            <a:r>
              <a:rPr lang="en" sz="1800">
                <a:solidFill>
                  <a:schemeClr val="dk1"/>
                </a:solidFill>
                <a:latin typeface="Source Sans Pro"/>
                <a:ea typeface="Source Sans Pro"/>
                <a:cs typeface="Source Sans Pro"/>
                <a:sym typeface="Source Sans Pro"/>
              </a:rPr>
              <a:t> from </a:t>
            </a:r>
            <a:r>
              <a:rPr lang="en" sz="1800" b="1">
                <a:solidFill>
                  <a:schemeClr val="dk1"/>
                </a:solidFill>
                <a:latin typeface="Source Sans Pro"/>
                <a:ea typeface="Source Sans Pro"/>
                <a:cs typeface="Source Sans Pro"/>
                <a:sym typeface="Source Sans Pro"/>
              </a:rPr>
              <a:t>crowdsourced </a:t>
            </a:r>
            <a:r>
              <a:rPr lang="en" sz="1800">
                <a:solidFill>
                  <a:schemeClr val="dk1"/>
                </a:solidFill>
                <a:latin typeface="Source Sans Pro"/>
                <a:ea typeface="Source Sans Pro"/>
                <a:cs typeface="Source Sans Pro"/>
                <a:sym typeface="Source Sans Pro"/>
              </a:rPr>
              <a:t>budget proposals during the process? </a:t>
            </a:r>
            <a:endParaRPr sz="1800">
              <a:solidFill>
                <a:schemeClr val="dk1"/>
              </a:solidFill>
              <a:latin typeface="Source Sans Pro"/>
              <a:ea typeface="Source Sans Pro"/>
              <a:cs typeface="Source Sans Pro"/>
              <a:sym typeface="Source Sans Pro"/>
            </a:endParaRPr>
          </a:p>
          <a:p>
            <a:pPr marL="0" lvl="0" indent="0" algn="l" rtl="0">
              <a:lnSpc>
                <a:spcPct val="115000"/>
              </a:lnSpc>
              <a:spcBef>
                <a:spcPts val="0"/>
              </a:spcBef>
              <a:spcAft>
                <a:spcPts val="0"/>
              </a:spcAft>
              <a:buNone/>
            </a:pPr>
            <a:endParaRPr sz="1800">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933</Words>
  <Application>Microsoft Macintosh PowerPoint</Application>
  <PresentationFormat>On-screen Show (16:9)</PresentationFormat>
  <Paragraphs>132</Paragraphs>
  <Slides>18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 Neue</vt:lpstr>
      <vt:lpstr>Source Sans Pro</vt:lpstr>
      <vt:lpstr>Arial</vt:lpstr>
      <vt:lpstr>Roboto</vt:lpstr>
      <vt:lpstr>Simple Light</vt:lpstr>
      <vt:lpstr>Crowdsourcing for Public Policymaking Analyzing Decide Madrid Data using NLP  Ori Pleban June 20, 2019</vt:lpstr>
      <vt:lpstr>Roadmap</vt:lpstr>
      <vt:lpstr>Background - Stages of Policymaking</vt:lpstr>
      <vt:lpstr>Background - Crowdsourcing</vt:lpstr>
      <vt:lpstr>Background - Citizen Participation in Madrid</vt:lpstr>
      <vt:lpstr>Background - Participatory Budgeting</vt:lpstr>
      <vt:lpstr>Problem - Participatory Budget Process</vt:lpstr>
      <vt:lpstr>Problem - Participatory Budget Process</vt:lpstr>
      <vt:lpstr>Problem</vt:lpstr>
      <vt:lpstr>Approach - NLP</vt:lpstr>
      <vt:lpstr>Approach - NLP </vt:lpstr>
      <vt:lpstr>Approach - NLP - Bag of Words</vt:lpstr>
      <vt:lpstr>Approach - NLP - Bag of Words</vt:lpstr>
      <vt:lpstr>Approach - NLP - Bag of Words</vt:lpstr>
      <vt:lpstr>Approach - NLP - Bag of Words</vt:lpstr>
      <vt:lpstr>Approach - NLP</vt:lpstr>
      <vt:lpstr>Conclusion - Future vision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for Public Policymaking Analyzing Decide Madrid Data using NLP  Ori Pleban June 20, 2019</dc:title>
  <cp:lastModifiedBy>Pleban, Ori</cp:lastModifiedBy>
  <cp:revision>4</cp:revision>
  <dcterms:modified xsi:type="dcterms:W3CDTF">2019-06-20T15:41:01Z</dcterms:modified>
</cp:coreProperties>
</file>